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4"/>
  </p:notesMasterIdLst>
  <p:sldIdLst>
    <p:sldId id="276" r:id="rId2"/>
    <p:sldId id="256" r:id="rId3"/>
    <p:sldId id="257" r:id="rId4"/>
    <p:sldId id="258" r:id="rId5"/>
    <p:sldId id="259" r:id="rId6"/>
    <p:sldId id="260" r:id="rId7"/>
    <p:sldId id="261" r:id="rId8"/>
    <p:sldId id="262" r:id="rId9"/>
    <p:sldId id="264" r:id="rId10"/>
    <p:sldId id="263" r:id="rId11"/>
    <p:sldId id="267" r:id="rId12"/>
    <p:sldId id="266" r:id="rId13"/>
    <p:sldId id="277" r:id="rId14"/>
    <p:sldId id="278" r:id="rId15"/>
    <p:sldId id="279" r:id="rId16"/>
    <p:sldId id="268" r:id="rId17"/>
    <p:sldId id="269" r:id="rId18"/>
    <p:sldId id="270" r:id="rId19"/>
    <p:sldId id="272" r:id="rId20"/>
    <p:sldId id="273" r:id="rId21"/>
    <p:sldId id="274" r:id="rId22"/>
    <p:sldId id="275" r:id="rId23"/>
  </p:sldIdLst>
  <p:sldSz cx="9144000" cy="5143500" type="screen16x9"/>
  <p:notesSz cx="6858000" cy="9144000"/>
  <p:embeddedFontLst>
    <p:embeddedFont>
      <p:font typeface="Exo 2" panose="020B0604020202020204" charset="0"/>
      <p:regular r:id="rId25"/>
      <p:bold r:id="rId26"/>
      <p:italic r:id="rId27"/>
      <p:boldItalic r:id="rId28"/>
    </p:embeddedFont>
    <p:embeddedFont>
      <p:font typeface="Fira Sans Extra Condensed Medium" panose="020B0604020202020204" charset="0"/>
      <p:regular r:id="rId29"/>
      <p:bold r:id="rId30"/>
      <p:italic r:id="rId31"/>
      <p:boldItalic r:id="rId32"/>
    </p:embeddedFont>
    <p:embeddedFont>
      <p:font typeface="Roboto Condensed" panose="020B0604020202020204" charset="0"/>
      <p:regular r:id="rId33"/>
      <p:bold r:id="rId34"/>
      <p:italic r:id="rId35"/>
      <p:boldItalic r:id="rId36"/>
    </p:embeddedFont>
    <p:embeddedFont>
      <p:font typeface="Roboto Condensed Light" panose="020B0604020202020204" charset="0"/>
      <p:regular r:id="rId37"/>
      <p:bold r:id="rId38"/>
      <p:italic r:id="rId39"/>
      <p:boldItalic r:id="rId40"/>
    </p:embeddedFont>
    <p:embeddedFont>
      <p:font typeface="Squada One" panose="020B0604020202020204" charset="0"/>
      <p:regular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O SANG" initials="NS" lastIdx="1" clrIdx="0">
    <p:extLst>
      <p:ext uri="{19B8F6BF-5375-455C-9EA6-DF929625EA0E}">
        <p15:presenceInfo xmlns:p15="http://schemas.microsoft.com/office/powerpoint/2012/main" userId="b43cf6cf5bb9c24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5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26" autoAdjust="0"/>
    <p:restoredTop sz="94660"/>
  </p:normalViewPr>
  <p:slideViewPr>
    <p:cSldViewPr snapToGrid="0">
      <p:cViewPr varScale="1">
        <p:scale>
          <a:sx n="96" d="100"/>
          <a:sy n="96" d="100"/>
        </p:scale>
        <p:origin x="492"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Nextjs</a:t>
            </a:r>
            <a:endParaRPr/>
          </a:p>
          <a:p>
            <a:pPr marL="0" lvl="0" indent="0" algn="l" rtl="0">
              <a:spcBef>
                <a:spcPts val="0"/>
              </a:spcBef>
              <a:spcAft>
                <a:spcPts val="0"/>
              </a:spcAft>
              <a:buNone/>
            </a:pPr>
            <a:r>
              <a:rPr lang="en"/>
              <a:t>Express</a:t>
            </a:r>
            <a:endParaRPr/>
          </a:p>
          <a:p>
            <a:pPr marL="0" lvl="0" indent="0" algn="l" rtl="0">
              <a:spcBef>
                <a:spcPts val="0"/>
              </a:spcBef>
              <a:spcAft>
                <a:spcPts val="0"/>
              </a:spcAft>
              <a:buNone/>
            </a:pPr>
            <a:r>
              <a:rPr lang="en"/>
              <a:t>React</a:t>
            </a:r>
            <a:endParaRPr/>
          </a:p>
          <a:p>
            <a:pPr marL="0" lvl="0" indent="0" algn="l" rtl="0">
              <a:spcBef>
                <a:spcPts val="0"/>
              </a:spcBef>
              <a:spcAft>
                <a:spcPts val="0"/>
              </a:spcAft>
              <a:buNone/>
            </a:pPr>
            <a:r>
              <a:rPr lang="en"/>
              <a:t>Material ui</a:t>
            </a:r>
            <a:endParaRPr/>
          </a:p>
          <a:p>
            <a:pPr marL="0" lvl="0" indent="0" algn="l" rtl="0">
              <a:spcBef>
                <a:spcPts val="0"/>
              </a:spcBef>
              <a:spcAft>
                <a:spcPts val="0"/>
              </a:spcAft>
              <a:buNone/>
            </a:pPr>
            <a:r>
              <a:rPr lang="en"/>
              <a:t>Cassandra</a:t>
            </a:r>
            <a:endParaRPr/>
          </a:p>
          <a:p>
            <a:pPr marL="0" lvl="0" indent="0" algn="l" rtl="0">
              <a:spcBef>
                <a:spcPts val="0"/>
              </a:spcBef>
              <a:spcAft>
                <a:spcPts val="0"/>
              </a:spcAft>
              <a:buNone/>
            </a:pPr>
            <a:r>
              <a:rPr lang="en"/>
              <a:t>elasticseach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7521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25189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03651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8d3b44f0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7bc2494bd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7bc2494bd8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7bc2494bd8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7bc2494bd8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40422e07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7bcac7508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7bcac750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Trong quy trình đào tạo và những khóa học, thủ tục quản lý hoạt động học tập và giảng dạy theo cách thủ công thường gây mệt mỏi, tốn thời gian và dễ gây sai sót. Từ đó, OpenLMS ra đời để đáp ứng nhu cầu về một công cụ trợ giúp quản lý và tăng năng suất hoạt động học tập - giảng dạy.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bc2494bd8_3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bc2494bd8_3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bc2494bd8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bc2494bd8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1.xml"/><Relationship Id="rId6" Type="http://schemas.openxmlformats.org/officeDocument/2006/relationships/hyperlink" Target="http://localhost:8088/" TargetMode="Externa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D17F8F-EC62-4A16-977B-3BB46927C38E}"/>
              </a:ext>
            </a:extLst>
          </p:cNvPr>
          <p:cNvSpPr txBox="1"/>
          <p:nvPr/>
        </p:nvSpPr>
        <p:spPr>
          <a:xfrm>
            <a:off x="2927960" y="130629"/>
            <a:ext cx="3288080" cy="400110"/>
          </a:xfrm>
          <a:prstGeom prst="rect">
            <a:avLst/>
          </a:prstGeom>
          <a:noFill/>
        </p:spPr>
        <p:txBody>
          <a:bodyPr wrap="none" rtlCol="0">
            <a:spAutoFit/>
          </a:bodyPr>
          <a:lstStyle/>
          <a:p>
            <a:r>
              <a:rPr lang="en-US" sz="2000" b="1" dirty="0"/>
              <a:t>BAN CƠ YẾU CHÍNH PHỦ</a:t>
            </a:r>
          </a:p>
        </p:txBody>
      </p:sp>
      <p:sp>
        <p:nvSpPr>
          <p:cNvPr id="5" name="TextBox 4">
            <a:extLst>
              <a:ext uri="{FF2B5EF4-FFF2-40B4-BE49-F238E27FC236}">
                <a16:creationId xmlns:a16="http://schemas.microsoft.com/office/drawing/2014/main" id="{FDF720A8-84E9-4FD2-BA7F-D7D1138AFAAA}"/>
              </a:ext>
            </a:extLst>
          </p:cNvPr>
          <p:cNvSpPr txBox="1"/>
          <p:nvPr/>
        </p:nvSpPr>
        <p:spPr>
          <a:xfrm>
            <a:off x="2654648" y="597159"/>
            <a:ext cx="3892412" cy="400110"/>
          </a:xfrm>
          <a:prstGeom prst="rect">
            <a:avLst/>
          </a:prstGeom>
          <a:noFill/>
        </p:spPr>
        <p:txBody>
          <a:bodyPr wrap="none" rtlCol="0">
            <a:spAutoFit/>
          </a:bodyPr>
          <a:lstStyle/>
          <a:p>
            <a:r>
              <a:rPr lang="en-US" sz="2000" b="1" dirty="0"/>
              <a:t>HỌC VIỆN KỸ THUẬT MẬT MÃ</a:t>
            </a:r>
          </a:p>
        </p:txBody>
      </p:sp>
      <p:sp>
        <p:nvSpPr>
          <p:cNvPr id="8" name="TextBox 7">
            <a:extLst>
              <a:ext uri="{FF2B5EF4-FFF2-40B4-BE49-F238E27FC236}">
                <a16:creationId xmlns:a16="http://schemas.microsoft.com/office/drawing/2014/main" id="{548E24F8-0EED-482A-9E6F-F971C9B3846B}"/>
              </a:ext>
            </a:extLst>
          </p:cNvPr>
          <p:cNvSpPr txBox="1"/>
          <p:nvPr/>
        </p:nvSpPr>
        <p:spPr>
          <a:xfrm>
            <a:off x="2486332" y="3087361"/>
            <a:ext cx="4229043" cy="707886"/>
          </a:xfrm>
          <a:prstGeom prst="rect">
            <a:avLst/>
          </a:prstGeom>
          <a:noFill/>
        </p:spPr>
        <p:txBody>
          <a:bodyPr wrap="none" rtlCol="0">
            <a:spAutoFit/>
          </a:bodyPr>
          <a:lstStyle/>
          <a:p>
            <a:pPr algn="ctr"/>
            <a:r>
              <a:rPr lang="en-US" sz="2000" b="1" dirty="0"/>
              <a:t>BÁO CÁO BÀI TẬP GIỮA KÌ MÔN</a:t>
            </a:r>
          </a:p>
          <a:p>
            <a:pPr algn="ctr"/>
            <a:r>
              <a:rPr lang="en-US" sz="2000" b="1" dirty="0"/>
              <a:t>PHÁT TRIỂN ỨNG DỤNG WEB</a:t>
            </a:r>
          </a:p>
        </p:txBody>
      </p:sp>
      <p:sp>
        <p:nvSpPr>
          <p:cNvPr id="9" name="TextBox 8">
            <a:extLst>
              <a:ext uri="{FF2B5EF4-FFF2-40B4-BE49-F238E27FC236}">
                <a16:creationId xmlns:a16="http://schemas.microsoft.com/office/drawing/2014/main" id="{A699B908-D534-4033-BF6A-6DFD6C684722}"/>
              </a:ext>
            </a:extLst>
          </p:cNvPr>
          <p:cNvSpPr txBox="1"/>
          <p:nvPr/>
        </p:nvSpPr>
        <p:spPr>
          <a:xfrm>
            <a:off x="2460681" y="3946176"/>
            <a:ext cx="4222631" cy="400110"/>
          </a:xfrm>
          <a:prstGeom prst="rect">
            <a:avLst/>
          </a:prstGeom>
          <a:noFill/>
        </p:spPr>
        <p:txBody>
          <a:bodyPr wrap="none" rtlCol="0">
            <a:spAutoFit/>
          </a:bodyPr>
          <a:lstStyle/>
          <a:p>
            <a:r>
              <a:rPr lang="en-US" sz="2000" b="1" dirty="0"/>
              <a:t>WEB BÁN HÀNG UNISEX STORE</a:t>
            </a:r>
          </a:p>
        </p:txBody>
      </p:sp>
      <p:pic>
        <p:nvPicPr>
          <p:cNvPr id="3" name="Picture 2">
            <a:extLst>
              <a:ext uri="{FF2B5EF4-FFF2-40B4-BE49-F238E27FC236}">
                <a16:creationId xmlns:a16="http://schemas.microsoft.com/office/drawing/2014/main" id="{7906E76B-C006-4F98-BEA1-51D88C7422F9}"/>
              </a:ext>
            </a:extLst>
          </p:cNvPr>
          <p:cNvPicPr>
            <a:picLocks noChangeAspect="1"/>
          </p:cNvPicPr>
          <p:nvPr/>
        </p:nvPicPr>
        <p:blipFill>
          <a:blip r:embed="rId2"/>
          <a:stretch>
            <a:fillRect/>
          </a:stretch>
        </p:blipFill>
        <p:spPr>
          <a:xfrm>
            <a:off x="2821725" y="797214"/>
            <a:ext cx="3500545" cy="2474448"/>
          </a:xfrm>
          <a:prstGeom prst="rect">
            <a:avLst/>
          </a:prstGeom>
        </p:spPr>
      </p:pic>
    </p:spTree>
    <p:extLst>
      <p:ext uri="{BB962C8B-B14F-4D97-AF65-F5344CB8AC3E}">
        <p14:creationId xmlns:p14="http://schemas.microsoft.com/office/powerpoint/2010/main" val="24272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cxnSp>
        <p:nvCxnSpPr>
          <p:cNvPr id="220" name="Google Shape;220;p33"/>
          <p:cNvCxnSpPr/>
          <p:nvPr/>
        </p:nvCxnSpPr>
        <p:spPr>
          <a:xfrm>
            <a:off x="701825" y="1981175"/>
            <a:ext cx="1368000" cy="0"/>
          </a:xfrm>
          <a:prstGeom prst="straightConnector1">
            <a:avLst/>
          </a:prstGeom>
          <a:noFill/>
          <a:ln w="9525" cap="flat" cmpd="sng">
            <a:solidFill>
              <a:schemeClr val="dk1"/>
            </a:solidFill>
            <a:prstDash val="solid"/>
            <a:round/>
            <a:headEnd type="none" w="med" len="med"/>
            <a:tailEnd type="none" w="med" len="med"/>
          </a:ln>
        </p:spPr>
      </p:cxnSp>
      <p:sp>
        <p:nvSpPr>
          <p:cNvPr id="221" name="Google Shape;221;p33"/>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Môi trường/Thư viện</a:t>
            </a:r>
          </a:p>
        </p:txBody>
      </p:sp>
      <p:sp>
        <p:nvSpPr>
          <p:cNvPr id="222" name="Google Shape;222;p33"/>
          <p:cNvSpPr txBox="1">
            <a:spLocks noGrp="1"/>
          </p:cNvSpPr>
          <p:nvPr>
            <p:ph type="ctrTitle"/>
          </p:nvPr>
        </p:nvSpPr>
        <p:spPr>
          <a:xfrm>
            <a:off x="625675" y="1262639"/>
            <a:ext cx="2673600" cy="83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Server</a:t>
            </a:r>
            <a:endParaRPr/>
          </a:p>
        </p:txBody>
      </p:sp>
      <p:sp>
        <p:nvSpPr>
          <p:cNvPr id="223" name="Google Shape;223;p33"/>
          <p:cNvSpPr txBox="1">
            <a:spLocks noGrp="1"/>
          </p:cNvSpPr>
          <p:nvPr>
            <p:ph type="subTitle" idx="1"/>
          </p:nvPr>
        </p:nvSpPr>
        <p:spPr>
          <a:xfrm>
            <a:off x="625675" y="2061125"/>
            <a:ext cx="2944500" cy="213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 PHP</a:t>
            </a:r>
          </a:p>
          <a:p>
            <a:pPr marL="0" lvl="0" indent="0" algn="l" rtl="0">
              <a:spcBef>
                <a:spcPts val="0"/>
              </a:spcBef>
              <a:spcAft>
                <a:spcPts val="0"/>
              </a:spcAft>
              <a:buNone/>
            </a:pPr>
            <a:r>
              <a:rPr lang="en-US" sz="1800" dirty="0"/>
              <a:t>- MySQL</a:t>
            </a:r>
          </a:p>
          <a:p>
            <a:pPr marL="0" lvl="0" indent="0" algn="l" rtl="0">
              <a:spcBef>
                <a:spcPts val="0"/>
              </a:spcBef>
              <a:spcAft>
                <a:spcPts val="0"/>
              </a:spcAft>
              <a:buNone/>
            </a:pPr>
            <a:r>
              <a:rPr lang="en-US" sz="1800" dirty="0"/>
              <a:t>- Docker</a:t>
            </a:r>
          </a:p>
          <a:p>
            <a:pPr marL="0" indent="0" algn="l"/>
            <a:r>
              <a:rPr lang="en-US" sz="1800" dirty="0"/>
              <a:t>- NGINX</a:t>
            </a:r>
          </a:p>
          <a:p>
            <a:pPr marL="0" lvl="0" indent="0" algn="l" rtl="0">
              <a:spcBef>
                <a:spcPts val="0"/>
              </a:spcBef>
              <a:spcAft>
                <a:spcPts val="0"/>
              </a:spcAft>
              <a:buNone/>
            </a:pPr>
            <a:endParaRPr lang="en-US" sz="1800" dirty="0"/>
          </a:p>
        </p:txBody>
      </p:sp>
      <p:sp>
        <p:nvSpPr>
          <p:cNvPr id="224" name="Google Shape;224;p33"/>
          <p:cNvSpPr txBox="1">
            <a:spLocks noGrp="1"/>
          </p:cNvSpPr>
          <p:nvPr>
            <p:ph type="ctrTitle"/>
          </p:nvPr>
        </p:nvSpPr>
        <p:spPr>
          <a:xfrm>
            <a:off x="6169300" y="1262639"/>
            <a:ext cx="2673600" cy="83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Client</a:t>
            </a:r>
            <a:endParaRPr/>
          </a:p>
        </p:txBody>
      </p:sp>
      <p:sp>
        <p:nvSpPr>
          <p:cNvPr id="225" name="Google Shape;225;p33"/>
          <p:cNvSpPr txBox="1">
            <a:spLocks noGrp="1"/>
          </p:cNvSpPr>
          <p:nvPr>
            <p:ph type="subTitle" idx="1"/>
          </p:nvPr>
        </p:nvSpPr>
        <p:spPr>
          <a:xfrm>
            <a:off x="6169300" y="2061149"/>
            <a:ext cx="2944500" cy="20656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 HTML/CSS/Javascript</a:t>
            </a:r>
          </a:p>
          <a:p>
            <a:pPr marL="0" lvl="0" indent="0" algn="l" rtl="0">
              <a:spcBef>
                <a:spcPts val="0"/>
              </a:spcBef>
              <a:spcAft>
                <a:spcPts val="0"/>
              </a:spcAft>
              <a:buNone/>
            </a:pPr>
            <a:r>
              <a:rPr lang="en" sz="1800" dirty="0"/>
              <a:t>- Boostrap </a:t>
            </a:r>
          </a:p>
          <a:p>
            <a:pPr marL="0" lvl="0" indent="0" algn="l" rtl="0">
              <a:spcBef>
                <a:spcPts val="0"/>
              </a:spcBef>
              <a:spcAft>
                <a:spcPts val="0"/>
              </a:spcAft>
              <a:buNone/>
            </a:pPr>
            <a:r>
              <a:rPr lang="en" sz="1800" dirty="0"/>
              <a:t>- Jquery</a:t>
            </a:r>
            <a:endParaRPr lang="en-US" sz="1800" dirty="0"/>
          </a:p>
          <a:p>
            <a:pPr marL="0" lvl="0" indent="0" algn="l" rtl="0">
              <a:spcBef>
                <a:spcPts val="0"/>
              </a:spcBef>
              <a:spcAft>
                <a:spcPts val="0"/>
              </a:spcAft>
              <a:buNone/>
            </a:pPr>
            <a:r>
              <a:rPr lang="en-US" sz="1800" dirty="0"/>
              <a:t>- Vue.js standalone</a:t>
            </a:r>
            <a:br>
              <a:rPr lang="en-US" sz="1800" dirty="0"/>
            </a:br>
            <a:endParaRPr lang="en-US" sz="1800" dirty="0"/>
          </a:p>
        </p:txBody>
      </p:sp>
      <p:cxnSp>
        <p:nvCxnSpPr>
          <p:cNvPr id="226" name="Google Shape;226;p33"/>
          <p:cNvCxnSpPr/>
          <p:nvPr/>
        </p:nvCxnSpPr>
        <p:spPr>
          <a:xfrm>
            <a:off x="6264425" y="1981175"/>
            <a:ext cx="1368000" cy="0"/>
          </a:xfrm>
          <a:prstGeom prst="straightConnector1">
            <a:avLst/>
          </a:prstGeom>
          <a:noFill/>
          <a:ln w="9525" cap="flat" cmpd="sng">
            <a:solidFill>
              <a:schemeClr val="dk1"/>
            </a:solidFill>
            <a:prstDash val="solid"/>
            <a:round/>
            <a:headEnd type="none" w="med" len="med"/>
            <a:tailEnd type="none" w="med" len="med"/>
          </a:ln>
        </p:spPr>
      </p:cxnSp>
      <p:pic>
        <p:nvPicPr>
          <p:cNvPr id="227" name="Google Shape;227;p33"/>
          <p:cNvPicPr preferRelativeResize="0"/>
          <p:nvPr/>
        </p:nvPicPr>
        <p:blipFill>
          <a:blip r:embed="rId3">
            <a:alphaModFix/>
          </a:blip>
          <a:stretch>
            <a:fillRect/>
          </a:stretch>
        </p:blipFill>
        <p:spPr>
          <a:xfrm>
            <a:off x="3189175" y="1451450"/>
            <a:ext cx="2675325" cy="2675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Docker</a:t>
            </a:r>
            <a:endParaRPr dirty="0"/>
          </a:p>
        </p:txBody>
      </p:sp>
      <p:sp>
        <p:nvSpPr>
          <p:cNvPr id="265" name="Google Shape;265;p37"/>
          <p:cNvSpPr txBox="1">
            <a:spLocks noGrp="1"/>
          </p:cNvSpPr>
          <p:nvPr>
            <p:ph type="subTitle" idx="1"/>
          </p:nvPr>
        </p:nvSpPr>
        <p:spPr>
          <a:xfrm>
            <a:off x="616125" y="2100750"/>
            <a:ext cx="1477200" cy="57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Tạo môi trường ảo một cách nhanh chóng</a:t>
            </a:r>
            <a:endParaRPr sz="1200" dirty="0"/>
          </a:p>
        </p:txBody>
      </p:sp>
      <p:sp>
        <p:nvSpPr>
          <p:cNvPr id="266" name="Google Shape;266;p37"/>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NGINX</a:t>
            </a:r>
            <a:endParaRPr dirty="0"/>
          </a:p>
        </p:txBody>
      </p:sp>
      <p:sp>
        <p:nvSpPr>
          <p:cNvPr id="267" name="Google Shape;267;p37"/>
          <p:cNvSpPr txBox="1">
            <a:spLocks noGrp="1"/>
          </p:cNvSpPr>
          <p:nvPr>
            <p:ph type="subTitle" idx="4"/>
          </p:nvPr>
        </p:nvSpPr>
        <p:spPr>
          <a:xfrm>
            <a:off x="2229075" y="2100750"/>
            <a:ext cx="1477200" cy="4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Web server hỗ trợ HTTP</a:t>
            </a:r>
            <a:endParaRPr sz="1200" dirty="0"/>
          </a:p>
        </p:txBody>
      </p:sp>
      <p:sp>
        <p:nvSpPr>
          <p:cNvPr id="268" name="Google Shape;268;p37"/>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Bootstrap</a:t>
            </a:r>
            <a:endParaRPr dirty="0"/>
          </a:p>
        </p:txBody>
      </p:sp>
      <p:sp>
        <p:nvSpPr>
          <p:cNvPr id="269" name="Google Shape;269;p37"/>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j</a:t>
            </a:r>
            <a:r>
              <a:rPr lang="en-US" dirty="0"/>
              <a:t>Q</a:t>
            </a:r>
            <a:r>
              <a:rPr lang="en" dirty="0"/>
              <a:t>uery</a:t>
            </a:r>
            <a:endParaRPr dirty="0"/>
          </a:p>
        </p:txBody>
      </p:sp>
      <p:sp>
        <p:nvSpPr>
          <p:cNvPr id="270" name="Google Shape;270;p37"/>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a:buNone/>
            </a:pPr>
            <a:r>
              <a:rPr lang="en-US" sz="1200" dirty="0"/>
              <a:t>Query </a:t>
            </a:r>
            <a:r>
              <a:rPr lang="en-US" sz="1200" dirty="0" err="1"/>
              <a:t>và</a:t>
            </a:r>
            <a:r>
              <a:rPr lang="en-US" sz="1200" dirty="0"/>
              <a:t> </a:t>
            </a:r>
            <a:r>
              <a:rPr lang="en-US" sz="1200" dirty="0" err="1"/>
              <a:t>thao</a:t>
            </a:r>
            <a:r>
              <a:rPr lang="en-US" sz="1200" dirty="0"/>
              <a:t> </a:t>
            </a:r>
            <a:r>
              <a:rPr lang="en-US" sz="1200" dirty="0" err="1"/>
              <a:t>tác</a:t>
            </a:r>
            <a:r>
              <a:rPr lang="en-US" sz="1200" dirty="0"/>
              <a:t> </a:t>
            </a:r>
            <a:r>
              <a:rPr lang="en-US" sz="1200" dirty="0" err="1"/>
              <a:t>với</a:t>
            </a:r>
            <a:r>
              <a:rPr lang="en-US" sz="1200" dirty="0"/>
              <a:t> DOM HTML</a:t>
            </a:r>
            <a:endParaRPr sz="1200" dirty="0"/>
          </a:p>
          <a:p>
            <a:pPr marL="0" lvl="0" indent="0" algn="ctr" rtl="0">
              <a:spcBef>
                <a:spcPts val="0"/>
              </a:spcBef>
              <a:spcAft>
                <a:spcPts val="0"/>
              </a:spcAft>
              <a:buNone/>
            </a:pPr>
            <a:endParaRPr sz="1200" dirty="0"/>
          </a:p>
        </p:txBody>
      </p:sp>
      <p:sp>
        <p:nvSpPr>
          <p:cNvPr id="271" name="Google Shape;271;p37"/>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Vue.js standalone</a:t>
            </a:r>
            <a:endParaRPr dirty="0"/>
          </a:p>
        </p:txBody>
      </p:sp>
      <p:sp>
        <p:nvSpPr>
          <p:cNvPr id="272" name="Google Shape;272;p37"/>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Reactive DOM HTML theo event một cách dễ dàng</a:t>
            </a:r>
          </a:p>
        </p:txBody>
      </p:sp>
      <p:cxnSp>
        <p:nvCxnSpPr>
          <p:cNvPr id="275" name="Google Shape;275;p37"/>
          <p:cNvCxnSpPr/>
          <p:nvPr/>
        </p:nvCxnSpPr>
        <p:spPr>
          <a:xfrm rot="10800000">
            <a:off x="-49600" y="1722725"/>
            <a:ext cx="5334600" cy="0"/>
          </a:xfrm>
          <a:prstGeom prst="straightConnector1">
            <a:avLst/>
          </a:prstGeom>
          <a:noFill/>
          <a:ln w="9525" cap="flat" cmpd="sng">
            <a:solidFill>
              <a:schemeClr val="dk2"/>
            </a:solidFill>
            <a:prstDash val="solid"/>
            <a:round/>
            <a:headEnd type="none" w="med" len="med"/>
            <a:tailEnd type="none" w="med" len="med"/>
          </a:ln>
        </p:spPr>
      </p:cxnSp>
      <p:cxnSp>
        <p:nvCxnSpPr>
          <p:cNvPr id="276" name="Google Shape;276;p37"/>
          <p:cNvCxnSpPr/>
          <p:nvPr/>
        </p:nvCxnSpPr>
        <p:spPr>
          <a:xfrm rot="10800000">
            <a:off x="3886250" y="3461525"/>
            <a:ext cx="5293800" cy="0"/>
          </a:xfrm>
          <a:prstGeom prst="straightConnector1">
            <a:avLst/>
          </a:prstGeom>
          <a:noFill/>
          <a:ln w="9525" cap="flat" cmpd="sng">
            <a:solidFill>
              <a:schemeClr val="dk2"/>
            </a:solidFill>
            <a:prstDash val="solid"/>
            <a:round/>
            <a:headEnd type="none" w="med" len="med"/>
            <a:tailEnd type="none" w="med" len="med"/>
          </a:ln>
        </p:spPr>
      </p:cxnSp>
      <p:sp>
        <p:nvSpPr>
          <p:cNvPr id="277" name="Google Shape;277;p37"/>
          <p:cNvSpPr txBox="1">
            <a:spLocks noGrp="1"/>
          </p:cNvSpPr>
          <p:nvPr>
            <p:ph type="ctrTitle"/>
          </p:nvPr>
        </p:nvSpPr>
        <p:spPr>
          <a:xfrm>
            <a:off x="1964850" y="352850"/>
            <a:ext cx="5214300" cy="49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Môi trường/Thư viện</a:t>
            </a:r>
            <a:endParaRPr dirty="0"/>
          </a:p>
        </p:txBody>
      </p:sp>
      <p:pic>
        <p:nvPicPr>
          <p:cNvPr id="1028" name="Picture 4">
            <a:extLst>
              <a:ext uri="{FF2B5EF4-FFF2-40B4-BE49-F238E27FC236}">
                <a16:creationId xmlns:a16="http://schemas.microsoft.com/office/drawing/2014/main" id="{DEBA743D-AF71-4358-BA73-893B026D5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953" y="1122826"/>
            <a:ext cx="720174" cy="516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97CEE4F-C378-4365-BC9D-704D2A40B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8393" y="1077210"/>
            <a:ext cx="720174" cy="5617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llussion: Vector Bootstrap Logo">
            <a:extLst>
              <a:ext uri="{FF2B5EF4-FFF2-40B4-BE49-F238E27FC236}">
                <a16:creationId xmlns:a16="http://schemas.microsoft.com/office/drawing/2014/main" id="{3348FF4A-0193-44A1-B343-127C58B761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3833" y="1020801"/>
            <a:ext cx="720174" cy="720174"/>
          </a:xfrm>
          <a:prstGeom prst="rect">
            <a:avLst/>
          </a:prstGeom>
          <a:noFill/>
          <a:extLst>
            <a:ext uri="{909E8E84-426E-40DD-AFC4-6F175D3DCCD1}">
              <a14:hiddenFill xmlns:a14="http://schemas.microsoft.com/office/drawing/2010/main">
                <a:solidFill>
                  <a:srgbClr val="FFFFFF"/>
                </a:solidFill>
              </a14:hiddenFill>
            </a:ext>
          </a:extLst>
        </p:spPr>
      </p:pic>
      <p:sp>
        <p:nvSpPr>
          <p:cNvPr id="28" name="Google Shape;267;p37">
            <a:extLst>
              <a:ext uri="{FF2B5EF4-FFF2-40B4-BE49-F238E27FC236}">
                <a16:creationId xmlns:a16="http://schemas.microsoft.com/office/drawing/2014/main" id="{56B7F172-FB55-4BDD-809B-D543CDFF026A}"/>
              </a:ext>
            </a:extLst>
          </p:cNvPr>
          <p:cNvSpPr txBox="1">
            <a:spLocks/>
          </p:cNvSpPr>
          <p:nvPr/>
        </p:nvSpPr>
        <p:spPr>
          <a:xfrm>
            <a:off x="3849975" y="2100750"/>
            <a:ext cx="1477200" cy="42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sz="1200" dirty="0" err="1"/>
              <a:t>Thư</a:t>
            </a:r>
            <a:r>
              <a:rPr lang="en-US" sz="1200" dirty="0"/>
              <a:t> </a:t>
            </a:r>
            <a:r>
              <a:rPr lang="en-US" sz="1200" dirty="0" err="1"/>
              <a:t>viện</a:t>
            </a:r>
            <a:r>
              <a:rPr lang="en-US" sz="1200" dirty="0"/>
              <a:t> </a:t>
            </a:r>
            <a:r>
              <a:rPr lang="en-US" sz="1200" dirty="0" err="1"/>
              <a:t>hỗ</a:t>
            </a:r>
            <a:r>
              <a:rPr lang="en-US" sz="1200" dirty="0"/>
              <a:t> </a:t>
            </a:r>
            <a:r>
              <a:rPr lang="en-US" sz="1200" dirty="0" err="1"/>
              <a:t>trợ</a:t>
            </a:r>
            <a:r>
              <a:rPr lang="en-US" sz="1200" dirty="0"/>
              <a:t> component </a:t>
            </a:r>
            <a:r>
              <a:rPr lang="en-US" sz="1200" dirty="0" err="1"/>
              <a:t>và</a:t>
            </a:r>
            <a:r>
              <a:rPr lang="en-US" sz="1200" dirty="0"/>
              <a:t> style</a:t>
            </a:r>
          </a:p>
        </p:txBody>
      </p:sp>
      <p:pic>
        <p:nvPicPr>
          <p:cNvPr id="1040" name="Picture 16" descr="Jquery, logo icon - Free download on Iconfinder">
            <a:extLst>
              <a:ext uri="{FF2B5EF4-FFF2-40B4-BE49-F238E27FC236}">
                <a16:creationId xmlns:a16="http://schemas.microsoft.com/office/drawing/2014/main" id="{29911CC9-96E7-448A-A03D-59003505E8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2476" y="2808257"/>
            <a:ext cx="712699" cy="71269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ueJS – framework xuất xứ từ người Trung quốc">
            <a:extLst>
              <a:ext uri="{FF2B5EF4-FFF2-40B4-BE49-F238E27FC236}">
                <a16:creationId xmlns:a16="http://schemas.microsoft.com/office/drawing/2014/main" id="{F822D2BF-2570-4D45-B907-8FABE16BFC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6092" y="2808257"/>
            <a:ext cx="1155353" cy="69321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D610EDD0-8C5C-4160-B484-6CBF6C677D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8500" y="2808257"/>
            <a:ext cx="574494" cy="574494"/>
          </a:xfrm>
          <a:prstGeom prst="rect">
            <a:avLst/>
          </a:prstGeom>
          <a:noFill/>
          <a:extLst>
            <a:ext uri="{909E8E84-426E-40DD-AFC4-6F175D3DCCD1}">
              <a14:hiddenFill xmlns:a14="http://schemas.microsoft.com/office/drawing/2010/main">
                <a:solidFill>
                  <a:srgbClr val="FFFFFF"/>
                </a:solidFill>
              </a14:hiddenFill>
            </a:ext>
          </a:extLst>
        </p:spPr>
      </p:pic>
      <p:sp>
        <p:nvSpPr>
          <p:cNvPr id="38" name="Google Shape;271;p37">
            <a:extLst>
              <a:ext uri="{FF2B5EF4-FFF2-40B4-BE49-F238E27FC236}">
                <a16:creationId xmlns:a16="http://schemas.microsoft.com/office/drawing/2014/main" id="{9ADBABF9-9D90-4C88-AD35-EC8F55079C1F}"/>
              </a:ext>
            </a:extLst>
          </p:cNvPr>
          <p:cNvSpPr txBox="1">
            <a:spLocks/>
          </p:cNvSpPr>
          <p:nvPr/>
        </p:nvSpPr>
        <p:spPr>
          <a:xfrm>
            <a:off x="7105497" y="3638199"/>
            <a:ext cx="17805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9pPr>
          </a:lstStyle>
          <a:p>
            <a:r>
              <a:rPr lang="en-US" dirty="0"/>
              <a:t>Google Application Credentials</a:t>
            </a:r>
          </a:p>
        </p:txBody>
      </p:sp>
      <p:sp>
        <p:nvSpPr>
          <p:cNvPr id="39" name="Google Shape;272;p37">
            <a:extLst>
              <a:ext uri="{FF2B5EF4-FFF2-40B4-BE49-F238E27FC236}">
                <a16:creationId xmlns:a16="http://schemas.microsoft.com/office/drawing/2014/main" id="{76BC54DD-83EA-4114-821B-EC4C2E760155}"/>
              </a:ext>
            </a:extLst>
          </p:cNvPr>
          <p:cNvSpPr txBox="1">
            <a:spLocks/>
          </p:cNvSpPr>
          <p:nvPr/>
        </p:nvSpPr>
        <p:spPr>
          <a:xfrm>
            <a:off x="7266408" y="3890201"/>
            <a:ext cx="14772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 sz="1200" dirty="0"/>
              <a:t>Xác thực và ủy quyền tài khoản Google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6" name="TextBox 5">
            <a:extLst>
              <a:ext uri="{FF2B5EF4-FFF2-40B4-BE49-F238E27FC236}">
                <a16:creationId xmlns:a16="http://schemas.microsoft.com/office/drawing/2014/main" id="{CE00BE02-E3D6-45AA-B812-FC07CAC21C47}"/>
              </a:ext>
            </a:extLst>
          </p:cNvPr>
          <p:cNvSpPr txBox="1"/>
          <p:nvPr/>
        </p:nvSpPr>
        <p:spPr>
          <a:xfrm>
            <a:off x="489674" y="2279360"/>
            <a:ext cx="1733167" cy="830997"/>
          </a:xfrm>
          <a:prstGeom prst="rect">
            <a:avLst/>
          </a:prstGeom>
          <a:noFill/>
        </p:spPr>
        <p:txBody>
          <a:bodyPr wrap="none" rtlCol="0">
            <a:spAutoFit/>
          </a:bodyPr>
          <a:lstStyle/>
          <a:p>
            <a:pPr algn="ctr"/>
            <a:r>
              <a:rPr lang="en-US" sz="2400" dirty="0">
                <a:latin typeface="Exo 2" panose="020B0604020202020204" charset="0"/>
              </a:rPr>
              <a:t>DATABASE</a:t>
            </a:r>
          </a:p>
          <a:p>
            <a:pPr algn="ctr"/>
            <a:r>
              <a:rPr lang="en-US" sz="2400" dirty="0">
                <a:latin typeface="Exo 2" panose="020B0604020202020204" charset="0"/>
              </a:rPr>
              <a:t>DIAGRAM</a:t>
            </a:r>
          </a:p>
        </p:txBody>
      </p:sp>
      <p:pic>
        <p:nvPicPr>
          <p:cNvPr id="8" name="Picture 7">
            <a:extLst>
              <a:ext uri="{FF2B5EF4-FFF2-40B4-BE49-F238E27FC236}">
                <a16:creationId xmlns:a16="http://schemas.microsoft.com/office/drawing/2014/main" id="{1E30771D-3EE2-438B-B35A-0995E79A3B8E}"/>
              </a:ext>
            </a:extLst>
          </p:cNvPr>
          <p:cNvPicPr>
            <a:picLocks noChangeAspect="1"/>
          </p:cNvPicPr>
          <p:nvPr/>
        </p:nvPicPr>
        <p:blipFill>
          <a:blip r:embed="rId3"/>
          <a:stretch>
            <a:fillRect/>
          </a:stretch>
        </p:blipFill>
        <p:spPr>
          <a:xfrm>
            <a:off x="2669318" y="230494"/>
            <a:ext cx="6077410" cy="468250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6" name="TextBox 5">
            <a:extLst>
              <a:ext uri="{FF2B5EF4-FFF2-40B4-BE49-F238E27FC236}">
                <a16:creationId xmlns:a16="http://schemas.microsoft.com/office/drawing/2014/main" id="{CE00BE02-E3D6-45AA-B812-FC07CAC21C47}"/>
              </a:ext>
            </a:extLst>
          </p:cNvPr>
          <p:cNvSpPr txBox="1"/>
          <p:nvPr/>
        </p:nvSpPr>
        <p:spPr>
          <a:xfrm>
            <a:off x="3517869" y="311412"/>
            <a:ext cx="2108270" cy="461665"/>
          </a:xfrm>
          <a:prstGeom prst="rect">
            <a:avLst/>
          </a:prstGeom>
          <a:noFill/>
        </p:spPr>
        <p:txBody>
          <a:bodyPr wrap="none" rtlCol="0">
            <a:spAutoFit/>
          </a:bodyPr>
          <a:lstStyle/>
          <a:p>
            <a:pPr algn="ctr"/>
            <a:r>
              <a:rPr lang="en-US" sz="2400" dirty="0">
                <a:latin typeface="Exo 2" panose="020B0604020202020204" charset="0"/>
              </a:rPr>
              <a:t>View-models</a:t>
            </a:r>
          </a:p>
        </p:txBody>
      </p:sp>
      <p:pic>
        <p:nvPicPr>
          <p:cNvPr id="3" name="Picture 2">
            <a:extLst>
              <a:ext uri="{FF2B5EF4-FFF2-40B4-BE49-F238E27FC236}">
                <a16:creationId xmlns:a16="http://schemas.microsoft.com/office/drawing/2014/main" id="{77DAE227-9266-4EA2-B913-1D4AD5E10176}"/>
              </a:ext>
            </a:extLst>
          </p:cNvPr>
          <p:cNvPicPr>
            <a:picLocks noChangeAspect="1"/>
          </p:cNvPicPr>
          <p:nvPr/>
        </p:nvPicPr>
        <p:blipFill>
          <a:blip r:embed="rId3"/>
          <a:stretch>
            <a:fillRect/>
          </a:stretch>
        </p:blipFill>
        <p:spPr>
          <a:xfrm>
            <a:off x="973762" y="921929"/>
            <a:ext cx="7196476" cy="3910159"/>
          </a:xfrm>
          <a:prstGeom prst="rect">
            <a:avLst/>
          </a:prstGeom>
        </p:spPr>
      </p:pic>
    </p:spTree>
    <p:extLst>
      <p:ext uri="{BB962C8B-B14F-4D97-AF65-F5344CB8AC3E}">
        <p14:creationId xmlns:p14="http://schemas.microsoft.com/office/powerpoint/2010/main" val="2874186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6" name="TextBox 5">
            <a:extLst>
              <a:ext uri="{FF2B5EF4-FFF2-40B4-BE49-F238E27FC236}">
                <a16:creationId xmlns:a16="http://schemas.microsoft.com/office/drawing/2014/main" id="{CE00BE02-E3D6-45AA-B812-FC07CAC21C47}"/>
              </a:ext>
            </a:extLst>
          </p:cNvPr>
          <p:cNvSpPr txBox="1"/>
          <p:nvPr/>
        </p:nvSpPr>
        <p:spPr>
          <a:xfrm>
            <a:off x="3151588" y="311412"/>
            <a:ext cx="2840842" cy="461665"/>
          </a:xfrm>
          <a:prstGeom prst="rect">
            <a:avLst/>
          </a:prstGeom>
          <a:noFill/>
        </p:spPr>
        <p:txBody>
          <a:bodyPr wrap="none" rtlCol="0">
            <a:spAutoFit/>
          </a:bodyPr>
          <a:lstStyle/>
          <a:p>
            <a:pPr algn="ctr"/>
            <a:r>
              <a:rPr lang="en-US" sz="2400" dirty="0">
                <a:latin typeface="Exo 2" panose="020B0604020202020204" charset="0"/>
              </a:rPr>
              <a:t>Data Access Object</a:t>
            </a:r>
          </a:p>
        </p:txBody>
      </p:sp>
      <p:pic>
        <p:nvPicPr>
          <p:cNvPr id="4" name="Picture 3">
            <a:extLst>
              <a:ext uri="{FF2B5EF4-FFF2-40B4-BE49-F238E27FC236}">
                <a16:creationId xmlns:a16="http://schemas.microsoft.com/office/drawing/2014/main" id="{C8EAE9C1-448E-46F6-ABC8-1930B29437B8}"/>
              </a:ext>
            </a:extLst>
          </p:cNvPr>
          <p:cNvPicPr>
            <a:picLocks noChangeAspect="1"/>
          </p:cNvPicPr>
          <p:nvPr/>
        </p:nvPicPr>
        <p:blipFill>
          <a:blip r:embed="rId3"/>
          <a:stretch>
            <a:fillRect/>
          </a:stretch>
        </p:blipFill>
        <p:spPr>
          <a:xfrm>
            <a:off x="800100" y="1279263"/>
            <a:ext cx="7543800" cy="3552825"/>
          </a:xfrm>
          <a:prstGeom prst="rect">
            <a:avLst/>
          </a:prstGeom>
        </p:spPr>
      </p:pic>
    </p:spTree>
    <p:extLst>
      <p:ext uri="{BB962C8B-B14F-4D97-AF65-F5344CB8AC3E}">
        <p14:creationId xmlns:p14="http://schemas.microsoft.com/office/powerpoint/2010/main" val="5555356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6" name="TextBox 5">
            <a:extLst>
              <a:ext uri="{FF2B5EF4-FFF2-40B4-BE49-F238E27FC236}">
                <a16:creationId xmlns:a16="http://schemas.microsoft.com/office/drawing/2014/main" id="{CE00BE02-E3D6-45AA-B812-FC07CAC21C47}"/>
              </a:ext>
            </a:extLst>
          </p:cNvPr>
          <p:cNvSpPr txBox="1"/>
          <p:nvPr/>
        </p:nvSpPr>
        <p:spPr>
          <a:xfrm>
            <a:off x="3962705" y="311412"/>
            <a:ext cx="1218602" cy="461665"/>
          </a:xfrm>
          <a:prstGeom prst="rect">
            <a:avLst/>
          </a:prstGeom>
          <a:noFill/>
        </p:spPr>
        <p:txBody>
          <a:bodyPr wrap="none" rtlCol="0">
            <a:spAutoFit/>
          </a:bodyPr>
          <a:lstStyle/>
          <a:p>
            <a:pPr algn="ctr"/>
            <a:r>
              <a:rPr lang="en-US" sz="2400" dirty="0">
                <a:latin typeface="Exo 2" panose="020B0604020202020204" charset="0"/>
              </a:rPr>
              <a:t>Models</a:t>
            </a:r>
          </a:p>
        </p:txBody>
      </p:sp>
      <p:pic>
        <p:nvPicPr>
          <p:cNvPr id="7" name="Picture 6">
            <a:extLst>
              <a:ext uri="{FF2B5EF4-FFF2-40B4-BE49-F238E27FC236}">
                <a16:creationId xmlns:a16="http://schemas.microsoft.com/office/drawing/2014/main" id="{EF0D711D-188D-4CF8-9C44-4BC25915453A}"/>
              </a:ext>
            </a:extLst>
          </p:cNvPr>
          <p:cNvPicPr>
            <a:picLocks noChangeAspect="1"/>
          </p:cNvPicPr>
          <p:nvPr/>
        </p:nvPicPr>
        <p:blipFill>
          <a:blip r:embed="rId3"/>
          <a:stretch>
            <a:fillRect/>
          </a:stretch>
        </p:blipFill>
        <p:spPr>
          <a:xfrm>
            <a:off x="489207" y="1428417"/>
            <a:ext cx="8165586" cy="2286666"/>
          </a:xfrm>
          <a:prstGeom prst="rect">
            <a:avLst/>
          </a:prstGeom>
        </p:spPr>
      </p:pic>
    </p:spTree>
    <p:extLst>
      <p:ext uri="{BB962C8B-B14F-4D97-AF65-F5344CB8AC3E}">
        <p14:creationId xmlns:p14="http://schemas.microsoft.com/office/powerpoint/2010/main" val="18549664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Chức năng</a:t>
            </a:r>
            <a:endParaRPr/>
          </a:p>
        </p:txBody>
      </p:sp>
      <p:sp>
        <p:nvSpPr>
          <p:cNvPr id="289" name="Google Shape;289;p38"/>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290" name="Google Shape;290;p38"/>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ctrTitle"/>
          </p:nvPr>
        </p:nvSpPr>
        <p:spPr>
          <a:xfrm>
            <a:off x="1867238" y="344786"/>
            <a:ext cx="5214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 tác nhân</a:t>
            </a:r>
            <a:endParaRPr dirty="0"/>
          </a:p>
        </p:txBody>
      </p:sp>
      <p:sp>
        <p:nvSpPr>
          <p:cNvPr id="296" name="Google Shape;296;p39"/>
          <p:cNvSpPr txBox="1">
            <a:spLocks noGrp="1"/>
          </p:cNvSpPr>
          <p:nvPr>
            <p:ph type="ctrTitle" idx="2"/>
          </p:nvPr>
        </p:nvSpPr>
        <p:spPr>
          <a:xfrm>
            <a:off x="1830672" y="2535166"/>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Người</a:t>
            </a:r>
            <a:r>
              <a:rPr lang="en-US" dirty="0"/>
              <a:t> </a:t>
            </a:r>
            <a:r>
              <a:rPr lang="en-US" dirty="0" err="1"/>
              <a:t>bán</a:t>
            </a:r>
            <a:r>
              <a:rPr lang="en-US" dirty="0"/>
              <a:t> </a:t>
            </a:r>
            <a:r>
              <a:rPr lang="en-US" dirty="0" err="1"/>
              <a:t>hàng</a:t>
            </a:r>
            <a:endParaRPr dirty="0"/>
          </a:p>
        </p:txBody>
      </p:sp>
      <p:sp>
        <p:nvSpPr>
          <p:cNvPr id="297" name="Google Shape;297;p39"/>
          <p:cNvSpPr txBox="1">
            <a:spLocks noGrp="1"/>
          </p:cNvSpPr>
          <p:nvPr>
            <p:ph type="subTitle" idx="1"/>
          </p:nvPr>
        </p:nvSpPr>
        <p:spPr>
          <a:xfrm>
            <a:off x="2141472" y="2962666"/>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err="1"/>
              <a:t>Là</a:t>
            </a:r>
            <a:r>
              <a:rPr lang="en-US" sz="1400" dirty="0"/>
              <a:t> </a:t>
            </a:r>
            <a:r>
              <a:rPr lang="en-US" sz="1400" dirty="0" err="1"/>
              <a:t>người</a:t>
            </a:r>
            <a:r>
              <a:rPr lang="en-US" sz="1400" dirty="0"/>
              <a:t> </a:t>
            </a:r>
            <a:r>
              <a:rPr lang="en-US" sz="1400" dirty="0" err="1"/>
              <a:t>quản</a:t>
            </a:r>
            <a:r>
              <a:rPr lang="en-US" sz="1400" dirty="0"/>
              <a:t> </a:t>
            </a:r>
            <a:r>
              <a:rPr lang="en-US" sz="1400" dirty="0" err="1"/>
              <a:t>lí</a:t>
            </a:r>
            <a:r>
              <a:rPr lang="en-US" sz="1400" dirty="0"/>
              <a:t> </a:t>
            </a:r>
            <a:r>
              <a:rPr lang="en-US" sz="1400" dirty="0" err="1"/>
              <a:t>đơn</a:t>
            </a:r>
            <a:r>
              <a:rPr lang="en-US" sz="1400" dirty="0"/>
              <a:t> </a:t>
            </a:r>
            <a:r>
              <a:rPr lang="en-US" sz="1400" dirty="0" err="1"/>
              <a:t>hàng</a:t>
            </a:r>
            <a:r>
              <a:rPr lang="en-US" sz="1400" dirty="0"/>
              <a:t>, </a:t>
            </a:r>
            <a:r>
              <a:rPr lang="en-US" sz="1400" dirty="0" err="1"/>
              <a:t>sản</a:t>
            </a:r>
            <a:r>
              <a:rPr lang="en-US" sz="1400" dirty="0"/>
              <a:t> </a:t>
            </a:r>
            <a:r>
              <a:rPr lang="en-US" sz="1400" dirty="0" err="1"/>
              <a:t>phẩm</a:t>
            </a:r>
            <a:endParaRPr sz="1400" dirty="0"/>
          </a:p>
        </p:txBody>
      </p:sp>
      <p:sp>
        <p:nvSpPr>
          <p:cNvPr id="300" name="Google Shape;300;p39"/>
          <p:cNvSpPr txBox="1">
            <a:spLocks noGrp="1"/>
          </p:cNvSpPr>
          <p:nvPr>
            <p:ph type="ctrTitle" idx="5"/>
          </p:nvPr>
        </p:nvSpPr>
        <p:spPr>
          <a:xfrm>
            <a:off x="4474388" y="2570028"/>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Khách</a:t>
            </a:r>
            <a:endParaRPr dirty="0"/>
          </a:p>
        </p:txBody>
      </p:sp>
      <p:sp>
        <p:nvSpPr>
          <p:cNvPr id="301" name="Google Shape;301;p39"/>
          <p:cNvSpPr txBox="1">
            <a:spLocks noGrp="1"/>
          </p:cNvSpPr>
          <p:nvPr>
            <p:ph type="subTitle" idx="6"/>
          </p:nvPr>
        </p:nvSpPr>
        <p:spPr>
          <a:xfrm>
            <a:off x="4745023" y="2979820"/>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Là người mua hàng, theo dõi tin tức</a:t>
            </a:r>
            <a:endParaRPr sz="1400" dirty="0"/>
          </a:p>
        </p:txBody>
      </p:sp>
      <p:cxnSp>
        <p:nvCxnSpPr>
          <p:cNvPr id="303" name="Google Shape;303;p39"/>
          <p:cNvCxnSpPr/>
          <p:nvPr/>
        </p:nvCxnSpPr>
        <p:spPr>
          <a:xfrm>
            <a:off x="4474388" y="1992686"/>
            <a:ext cx="0" cy="1647600"/>
          </a:xfrm>
          <a:prstGeom prst="straightConnector1">
            <a:avLst/>
          </a:prstGeom>
          <a:noFill/>
          <a:ln w="9525" cap="flat" cmpd="sng">
            <a:solidFill>
              <a:schemeClr val="dk2"/>
            </a:solidFill>
            <a:prstDash val="solid"/>
            <a:round/>
            <a:headEnd type="none" w="med" len="med"/>
            <a:tailEnd type="none" w="med" len="med"/>
          </a:ln>
        </p:spPr>
      </p:cxnSp>
      <p:grpSp>
        <p:nvGrpSpPr>
          <p:cNvPr id="313" name="Google Shape;313;p39"/>
          <p:cNvGrpSpPr/>
          <p:nvPr/>
        </p:nvGrpSpPr>
        <p:grpSpPr>
          <a:xfrm>
            <a:off x="2924450" y="1950522"/>
            <a:ext cx="486044" cy="554486"/>
            <a:chOff x="-54793175" y="3198925"/>
            <a:chExt cx="279625" cy="319000"/>
          </a:xfrm>
        </p:grpSpPr>
        <p:sp>
          <p:nvSpPr>
            <p:cNvPr id="314" name="Google Shape;314;p3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9"/>
          <p:cNvGrpSpPr/>
          <p:nvPr/>
        </p:nvGrpSpPr>
        <p:grpSpPr>
          <a:xfrm>
            <a:off x="5538283" y="1980884"/>
            <a:ext cx="594335" cy="581410"/>
            <a:chOff x="-56396775" y="3199700"/>
            <a:chExt cx="324525" cy="317450"/>
          </a:xfrm>
        </p:grpSpPr>
        <p:sp>
          <p:nvSpPr>
            <p:cNvPr id="322" name="Google Shape;322;p3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0"/>
          <p:cNvSpPr txBox="1">
            <a:spLocks noGrp="1"/>
          </p:cNvSpPr>
          <p:nvPr>
            <p:ph type="ctrTitle"/>
          </p:nvPr>
        </p:nvSpPr>
        <p:spPr>
          <a:xfrm>
            <a:off x="1964850" y="352850"/>
            <a:ext cx="5214300" cy="60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Chức năng</a:t>
            </a:r>
            <a:endParaRPr/>
          </a:p>
        </p:txBody>
      </p:sp>
      <p:sp>
        <p:nvSpPr>
          <p:cNvPr id="333" name="Google Shape;333;p40"/>
          <p:cNvSpPr txBox="1">
            <a:spLocks noGrp="1"/>
          </p:cNvSpPr>
          <p:nvPr>
            <p:ph type="ctrTitle" idx="2"/>
          </p:nvPr>
        </p:nvSpPr>
        <p:spPr>
          <a:xfrm>
            <a:off x="3929548" y="2484856"/>
            <a:ext cx="1132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Người bán hàng</a:t>
            </a:r>
            <a:endParaRPr dirty="0"/>
          </a:p>
        </p:txBody>
      </p:sp>
      <p:grpSp>
        <p:nvGrpSpPr>
          <p:cNvPr id="334" name="Google Shape;334;p40"/>
          <p:cNvGrpSpPr/>
          <p:nvPr/>
        </p:nvGrpSpPr>
        <p:grpSpPr>
          <a:xfrm>
            <a:off x="4252776" y="1753376"/>
            <a:ext cx="486044" cy="554486"/>
            <a:chOff x="-54793175" y="3198925"/>
            <a:chExt cx="279625" cy="319000"/>
          </a:xfrm>
        </p:grpSpPr>
        <p:sp>
          <p:nvSpPr>
            <p:cNvPr id="335" name="Google Shape;335;p4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40"/>
          <p:cNvSpPr txBox="1"/>
          <p:nvPr/>
        </p:nvSpPr>
        <p:spPr>
          <a:xfrm>
            <a:off x="1710000" y="1122450"/>
            <a:ext cx="143415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Quản lý đơn hàng</a:t>
            </a:r>
            <a:endParaRPr dirty="0">
              <a:latin typeface="Roboto Condensed Light"/>
              <a:ea typeface="Roboto Condensed Light"/>
              <a:cs typeface="Roboto Condensed Light"/>
              <a:sym typeface="Roboto Condensed Light"/>
            </a:endParaRPr>
          </a:p>
        </p:txBody>
      </p:sp>
      <p:sp>
        <p:nvSpPr>
          <p:cNvPr id="343" name="Google Shape;343;p40"/>
          <p:cNvSpPr txBox="1"/>
          <p:nvPr/>
        </p:nvSpPr>
        <p:spPr>
          <a:xfrm>
            <a:off x="5923650" y="1122450"/>
            <a:ext cx="198210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Quản lý sản phẩm/tin tức</a:t>
            </a:r>
            <a:endParaRPr dirty="0">
              <a:latin typeface="Roboto Condensed Light"/>
              <a:ea typeface="Roboto Condensed Light"/>
              <a:cs typeface="Roboto Condensed Light"/>
              <a:sym typeface="Roboto Condensed Light"/>
            </a:endParaRPr>
          </a:p>
        </p:txBody>
      </p:sp>
      <p:cxnSp>
        <p:nvCxnSpPr>
          <p:cNvPr id="344" name="Google Shape;344;p40"/>
          <p:cNvCxnSpPr>
            <a:cxnSpLocks/>
            <a:stCxn id="333" idx="3"/>
            <a:endCxn id="343" idx="1"/>
          </p:cNvCxnSpPr>
          <p:nvPr/>
        </p:nvCxnSpPr>
        <p:spPr>
          <a:xfrm flipV="1">
            <a:off x="5062048" y="1336200"/>
            <a:ext cx="861602" cy="1362406"/>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345" name="Google Shape;345;p40"/>
          <p:cNvCxnSpPr>
            <a:cxnSpLocks/>
            <a:stCxn id="333" idx="1"/>
            <a:endCxn id="342" idx="3"/>
          </p:cNvCxnSpPr>
          <p:nvPr/>
        </p:nvCxnSpPr>
        <p:spPr>
          <a:xfrm rot="10800000">
            <a:off x="3144150" y="1336200"/>
            <a:ext cx="785398" cy="1362406"/>
          </a:xfrm>
          <a:prstGeom prst="bentConnector3">
            <a:avLst>
              <a:gd name="adj1" fmla="val 50000"/>
            </a:avLst>
          </a:prstGeom>
          <a:noFill/>
          <a:ln w="9525" cap="flat" cmpd="sng">
            <a:solidFill>
              <a:schemeClr val="dk2"/>
            </a:solidFill>
            <a:prstDash val="solid"/>
            <a:round/>
            <a:headEnd type="none" w="med" len="med"/>
            <a:tailEnd type="stealth" w="med" len="med"/>
          </a:ln>
        </p:spPr>
      </p:cxnSp>
      <p:sp>
        <p:nvSpPr>
          <p:cNvPr id="346" name="Google Shape;346;p40"/>
          <p:cNvSpPr txBox="1"/>
          <p:nvPr/>
        </p:nvSpPr>
        <p:spPr>
          <a:xfrm>
            <a:off x="692575" y="1763675"/>
            <a:ext cx="180060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347" name="Google Shape;347;p40"/>
          <p:cNvSpPr txBox="1"/>
          <p:nvPr/>
        </p:nvSpPr>
        <p:spPr>
          <a:xfrm>
            <a:off x="271050" y="1629450"/>
            <a:ext cx="15882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Xử lý các đơn hàng khách đặt qua web</a:t>
            </a:r>
            <a:endParaRPr dirty="0">
              <a:latin typeface="Roboto Condensed Light"/>
              <a:ea typeface="Roboto Condensed Light"/>
              <a:cs typeface="Roboto Condensed Light"/>
              <a:sym typeface="Roboto Condensed Light"/>
            </a:endParaRPr>
          </a:p>
        </p:txBody>
      </p:sp>
      <p:sp>
        <p:nvSpPr>
          <p:cNvPr id="348" name="Google Shape;348;p40"/>
          <p:cNvSpPr txBox="1"/>
          <p:nvPr/>
        </p:nvSpPr>
        <p:spPr>
          <a:xfrm>
            <a:off x="271050" y="2315250"/>
            <a:ext cx="15882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Roboto Condensed Light"/>
                <a:ea typeface="Roboto Condensed Light"/>
                <a:cs typeface="Roboto Condensed Light"/>
                <a:sym typeface="Roboto Condensed Light"/>
              </a:rPr>
              <a:t>X</a:t>
            </a:r>
            <a:r>
              <a:rPr lang="en" dirty="0">
                <a:latin typeface="Roboto Condensed Light"/>
                <a:ea typeface="Roboto Condensed Light"/>
                <a:cs typeface="Roboto Condensed Light"/>
                <a:sym typeface="Roboto Condensed Light"/>
              </a:rPr>
              <a:t>óa đơn,</a:t>
            </a:r>
          </a:p>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thanh toán đơn</a:t>
            </a:r>
            <a:endParaRPr dirty="0">
              <a:latin typeface="Roboto Condensed Light"/>
              <a:ea typeface="Roboto Condensed Light"/>
              <a:cs typeface="Roboto Condensed Light"/>
              <a:sym typeface="Roboto Condensed Light"/>
            </a:endParaRPr>
          </a:p>
        </p:txBody>
      </p:sp>
      <p:cxnSp>
        <p:nvCxnSpPr>
          <p:cNvPr id="349" name="Google Shape;349;p40"/>
          <p:cNvCxnSpPr>
            <a:cxnSpLocks/>
            <a:stCxn id="342" idx="2"/>
            <a:endCxn id="348" idx="3"/>
          </p:cNvCxnSpPr>
          <p:nvPr/>
        </p:nvCxnSpPr>
        <p:spPr>
          <a:xfrm rot="5400000">
            <a:off x="1633538" y="1775663"/>
            <a:ext cx="1019250" cy="567825"/>
          </a:xfrm>
          <a:prstGeom prst="bentConnector2">
            <a:avLst/>
          </a:prstGeom>
          <a:noFill/>
          <a:ln w="9525" cap="flat" cmpd="sng">
            <a:solidFill>
              <a:schemeClr val="dk2"/>
            </a:solidFill>
            <a:prstDash val="solid"/>
            <a:round/>
            <a:headEnd type="none" w="med" len="med"/>
            <a:tailEnd type="stealth" w="med" len="med"/>
          </a:ln>
        </p:spPr>
      </p:cxnSp>
      <p:cxnSp>
        <p:nvCxnSpPr>
          <p:cNvPr id="350" name="Google Shape;350;p40"/>
          <p:cNvCxnSpPr>
            <a:cxnSpLocks/>
            <a:stCxn id="347" idx="3"/>
            <a:endCxn id="342" idx="2"/>
          </p:cNvCxnSpPr>
          <p:nvPr/>
        </p:nvCxnSpPr>
        <p:spPr>
          <a:xfrm flipV="1">
            <a:off x="1859250" y="1549950"/>
            <a:ext cx="567825" cy="333450"/>
          </a:xfrm>
          <a:prstGeom prst="bentConnector2">
            <a:avLst/>
          </a:prstGeom>
          <a:noFill/>
          <a:ln w="9525" cap="flat" cmpd="sng">
            <a:solidFill>
              <a:schemeClr val="dk2"/>
            </a:solidFill>
            <a:prstDash val="solid"/>
            <a:round/>
            <a:headEnd type="stealth" w="med" len="med"/>
            <a:tailEnd type="none" w="med" len="med"/>
          </a:ln>
        </p:spPr>
      </p:cxnSp>
      <p:sp>
        <p:nvSpPr>
          <p:cNvPr id="351" name="Google Shape;351;p40"/>
          <p:cNvSpPr txBox="1"/>
          <p:nvPr/>
        </p:nvSpPr>
        <p:spPr>
          <a:xfrm>
            <a:off x="7433850" y="1400850"/>
            <a:ext cx="158820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Thêm sản phẩm/tin tức</a:t>
            </a:r>
            <a:endParaRPr dirty="0">
              <a:latin typeface="Roboto Condensed Light"/>
              <a:ea typeface="Roboto Condensed Light"/>
              <a:cs typeface="Roboto Condensed Light"/>
              <a:sym typeface="Roboto Condensed Light"/>
            </a:endParaRPr>
          </a:p>
        </p:txBody>
      </p:sp>
      <p:sp>
        <p:nvSpPr>
          <p:cNvPr id="352" name="Google Shape;352;p40"/>
          <p:cNvSpPr txBox="1"/>
          <p:nvPr/>
        </p:nvSpPr>
        <p:spPr>
          <a:xfrm>
            <a:off x="7433850" y="1834727"/>
            <a:ext cx="15882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Roboto Condensed Light"/>
                <a:ea typeface="Roboto Condensed Light"/>
                <a:cs typeface="Roboto Condensed Light"/>
                <a:sym typeface="Roboto Condensed Light"/>
              </a:rPr>
              <a:t>Sửa</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thông</a:t>
            </a:r>
            <a:r>
              <a:rPr lang="en-US" dirty="0">
                <a:latin typeface="Roboto Condensed Light"/>
                <a:ea typeface="Roboto Condensed Light"/>
                <a:cs typeface="Roboto Condensed Light"/>
                <a:sym typeface="Roboto Condensed Light"/>
              </a:rPr>
              <a:t> tin </a:t>
            </a:r>
            <a:r>
              <a:rPr lang="en-US" dirty="0" err="1">
                <a:latin typeface="Roboto Condensed Light"/>
                <a:ea typeface="Roboto Condensed Light"/>
                <a:cs typeface="Roboto Condensed Light"/>
                <a:sym typeface="Roboto Condensed Light"/>
              </a:rPr>
              <a:t>sản</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phẩm</a:t>
            </a:r>
            <a:r>
              <a:rPr lang="en" dirty="0">
                <a:latin typeface="Roboto Condensed Light"/>
                <a:ea typeface="Roboto Condensed Light"/>
                <a:cs typeface="Roboto Condensed Light"/>
                <a:sym typeface="Roboto Condensed Light"/>
              </a:rPr>
              <a:t>/tin tức</a:t>
            </a:r>
            <a:endParaRPr dirty="0">
              <a:latin typeface="Roboto Condensed Light"/>
              <a:ea typeface="Roboto Condensed Light"/>
              <a:cs typeface="Roboto Condensed Light"/>
              <a:sym typeface="Roboto Condensed Light"/>
            </a:endParaRPr>
          </a:p>
        </p:txBody>
      </p:sp>
      <p:sp>
        <p:nvSpPr>
          <p:cNvPr id="353" name="Google Shape;353;p40"/>
          <p:cNvSpPr txBox="1"/>
          <p:nvPr/>
        </p:nvSpPr>
        <p:spPr>
          <a:xfrm>
            <a:off x="7433850" y="2344804"/>
            <a:ext cx="15882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Roboto Condensed Light"/>
                <a:ea typeface="Roboto Condensed Light"/>
                <a:cs typeface="Roboto Condensed Light"/>
                <a:sym typeface="Roboto Condensed Light"/>
              </a:rPr>
              <a:t>Xóa</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sản</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phẩm</a:t>
            </a:r>
            <a:r>
              <a:rPr lang="en" dirty="0">
                <a:latin typeface="Roboto Condensed Light"/>
                <a:ea typeface="Roboto Condensed Light"/>
                <a:cs typeface="Roboto Condensed Light"/>
                <a:sym typeface="Roboto Condensed Light"/>
              </a:rPr>
              <a:t>/tin tức</a:t>
            </a:r>
            <a:endParaRPr dirty="0">
              <a:latin typeface="Roboto Condensed Light"/>
              <a:ea typeface="Roboto Condensed Light"/>
              <a:cs typeface="Roboto Condensed Light"/>
              <a:sym typeface="Roboto Condensed Light"/>
            </a:endParaRPr>
          </a:p>
        </p:txBody>
      </p:sp>
      <p:cxnSp>
        <p:nvCxnSpPr>
          <p:cNvPr id="360" name="Google Shape;360;p40"/>
          <p:cNvCxnSpPr>
            <a:cxnSpLocks/>
            <a:stCxn id="343" idx="2"/>
            <a:endCxn id="353" idx="1"/>
          </p:cNvCxnSpPr>
          <p:nvPr/>
        </p:nvCxnSpPr>
        <p:spPr>
          <a:xfrm rot="16200000" flipH="1">
            <a:off x="6654748" y="1809902"/>
            <a:ext cx="1039054" cy="519150"/>
          </a:xfrm>
          <a:prstGeom prst="bentConnector2">
            <a:avLst/>
          </a:prstGeom>
          <a:noFill/>
          <a:ln w="9525" cap="flat" cmpd="sng">
            <a:solidFill>
              <a:schemeClr val="dk2"/>
            </a:solidFill>
            <a:prstDash val="solid"/>
            <a:round/>
            <a:headEnd type="none" w="med" len="med"/>
            <a:tailEnd type="stealth" w="med" len="med"/>
          </a:ln>
        </p:spPr>
      </p:cxnSp>
      <p:cxnSp>
        <p:nvCxnSpPr>
          <p:cNvPr id="361" name="Google Shape;361;p40"/>
          <p:cNvCxnSpPr>
            <a:cxnSpLocks/>
            <a:stCxn id="343" idx="2"/>
            <a:endCxn id="352" idx="1"/>
          </p:cNvCxnSpPr>
          <p:nvPr/>
        </p:nvCxnSpPr>
        <p:spPr>
          <a:xfrm rot="16200000" flipH="1">
            <a:off x="6909787" y="1554863"/>
            <a:ext cx="528977" cy="519150"/>
          </a:xfrm>
          <a:prstGeom prst="bentConnector2">
            <a:avLst/>
          </a:prstGeom>
          <a:noFill/>
          <a:ln w="9525" cap="flat" cmpd="sng">
            <a:solidFill>
              <a:schemeClr val="dk2"/>
            </a:solidFill>
            <a:prstDash val="solid"/>
            <a:round/>
            <a:headEnd type="none" w="med" len="med"/>
            <a:tailEnd type="stealth" w="med" len="med"/>
          </a:ln>
        </p:spPr>
      </p:cxnSp>
      <p:cxnSp>
        <p:nvCxnSpPr>
          <p:cNvPr id="362" name="Google Shape;362;p40"/>
          <p:cNvCxnSpPr>
            <a:cxnSpLocks/>
            <a:stCxn id="343" idx="2"/>
            <a:endCxn id="351" idx="1"/>
          </p:cNvCxnSpPr>
          <p:nvPr/>
        </p:nvCxnSpPr>
        <p:spPr>
          <a:xfrm rot="16200000" flipH="1">
            <a:off x="7141950" y="1322700"/>
            <a:ext cx="64650" cy="519150"/>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2"/>
          <p:cNvSpPr txBox="1">
            <a:spLocks noGrp="1"/>
          </p:cNvSpPr>
          <p:nvPr>
            <p:ph type="ctrTitle"/>
          </p:nvPr>
        </p:nvSpPr>
        <p:spPr>
          <a:xfrm>
            <a:off x="1964850" y="352850"/>
            <a:ext cx="5214300" cy="60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Chức năng</a:t>
            </a:r>
            <a:endParaRPr/>
          </a:p>
        </p:txBody>
      </p:sp>
      <p:sp>
        <p:nvSpPr>
          <p:cNvPr id="395" name="Google Shape;395;p42"/>
          <p:cNvSpPr txBox="1">
            <a:spLocks noGrp="1"/>
          </p:cNvSpPr>
          <p:nvPr>
            <p:ph type="ctrTitle" idx="3"/>
          </p:nvPr>
        </p:nvSpPr>
        <p:spPr>
          <a:xfrm>
            <a:off x="4065513" y="2608163"/>
            <a:ext cx="9414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Khách</a:t>
            </a:r>
            <a:endParaRPr/>
          </a:p>
        </p:txBody>
      </p:sp>
      <p:sp>
        <p:nvSpPr>
          <p:cNvPr id="396" name="Google Shape;396;p42"/>
          <p:cNvSpPr txBox="1"/>
          <p:nvPr/>
        </p:nvSpPr>
        <p:spPr>
          <a:xfrm>
            <a:off x="6250388" y="3450450"/>
            <a:ext cx="1914073" cy="55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Roboto Condensed Light"/>
                <a:ea typeface="Roboto Condensed Light"/>
                <a:cs typeface="Roboto Condensed Light"/>
                <a:sym typeface="Roboto Condensed Light"/>
              </a:rPr>
              <a:t>Xem</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tình</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trạng</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đơn</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hàng</a:t>
            </a:r>
            <a:endParaRPr dirty="0">
              <a:latin typeface="Roboto Condensed Light"/>
              <a:ea typeface="Roboto Condensed Light"/>
              <a:cs typeface="Roboto Condensed Light"/>
              <a:sym typeface="Roboto Condensed Light"/>
            </a:endParaRPr>
          </a:p>
        </p:txBody>
      </p:sp>
      <p:grpSp>
        <p:nvGrpSpPr>
          <p:cNvPr id="397" name="Google Shape;397;p42"/>
          <p:cNvGrpSpPr/>
          <p:nvPr/>
        </p:nvGrpSpPr>
        <p:grpSpPr>
          <a:xfrm>
            <a:off x="4239059" y="2107835"/>
            <a:ext cx="594335" cy="581410"/>
            <a:chOff x="-56396775" y="3199700"/>
            <a:chExt cx="324525" cy="317450"/>
          </a:xfrm>
        </p:grpSpPr>
        <p:sp>
          <p:nvSpPr>
            <p:cNvPr id="398" name="Google Shape;398;p4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42"/>
          <p:cNvSpPr txBox="1"/>
          <p:nvPr/>
        </p:nvSpPr>
        <p:spPr>
          <a:xfrm>
            <a:off x="6250388" y="1279089"/>
            <a:ext cx="1550587" cy="554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Roboto Condensed Light"/>
                <a:ea typeface="Roboto Condensed Light"/>
                <a:cs typeface="Roboto Condensed Light"/>
                <a:sym typeface="Roboto Condensed Light"/>
              </a:rPr>
              <a:t>Tìm kiếm và xem thông tin sản phẩm</a:t>
            </a:r>
            <a:endParaRPr dirty="0">
              <a:latin typeface="Roboto Condensed Light"/>
              <a:ea typeface="Roboto Condensed Light"/>
              <a:cs typeface="Roboto Condensed Light"/>
              <a:sym typeface="Roboto Condensed Light"/>
            </a:endParaRPr>
          </a:p>
        </p:txBody>
      </p:sp>
      <p:sp>
        <p:nvSpPr>
          <p:cNvPr id="405" name="Google Shape;405;p42"/>
          <p:cNvSpPr txBox="1"/>
          <p:nvPr/>
        </p:nvSpPr>
        <p:spPr>
          <a:xfrm>
            <a:off x="1271193" y="1400825"/>
            <a:ext cx="1622420" cy="374400"/>
          </a:xfrm>
          <a:prstGeom prst="rect">
            <a:avLst/>
          </a:prstGeom>
          <a:noFill/>
          <a:ln>
            <a:noFill/>
          </a:ln>
        </p:spPr>
        <p:txBody>
          <a:bodyPr spcFirstLastPara="1" wrap="square" lIns="91425" tIns="91425" rIns="91425" bIns="91425" anchor="t" anchorCtr="0">
            <a:noAutofit/>
          </a:bodyPr>
          <a:lstStyle/>
          <a:p>
            <a:pPr algn="r"/>
            <a:r>
              <a:rPr lang="en" dirty="0">
                <a:latin typeface="Roboto Condensed Light"/>
                <a:ea typeface="Roboto Condensed Light"/>
                <a:cs typeface="Roboto Condensed Light"/>
                <a:sym typeface="Roboto Condensed Light"/>
              </a:rPr>
              <a:t>Đăng ký/</a:t>
            </a:r>
            <a:r>
              <a:rPr lang="en-US" dirty="0" err="1">
                <a:latin typeface="Roboto Condensed Light"/>
                <a:ea typeface="Roboto Condensed Light"/>
                <a:cs typeface="Roboto Condensed Light"/>
                <a:sym typeface="Roboto Condensed Light"/>
              </a:rPr>
              <a:t>Đăng</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nhập</a:t>
            </a:r>
            <a:endParaRPr lang="en-US" dirty="0">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dirty="0">
              <a:latin typeface="Roboto Condensed Light"/>
              <a:ea typeface="Roboto Condensed Light"/>
              <a:cs typeface="Roboto Condensed Light"/>
              <a:sym typeface="Roboto Condensed Light"/>
            </a:endParaRPr>
          </a:p>
        </p:txBody>
      </p:sp>
      <p:sp>
        <p:nvSpPr>
          <p:cNvPr id="406" name="Google Shape;406;p42"/>
          <p:cNvSpPr txBox="1"/>
          <p:nvPr/>
        </p:nvSpPr>
        <p:spPr>
          <a:xfrm>
            <a:off x="6353622" y="1400825"/>
            <a:ext cx="1098300" cy="3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Roboto Condensed Light"/>
              <a:ea typeface="Roboto Condensed Light"/>
              <a:cs typeface="Roboto Condensed Light"/>
              <a:sym typeface="Roboto Condensed Light"/>
            </a:endParaRPr>
          </a:p>
        </p:txBody>
      </p:sp>
      <p:cxnSp>
        <p:nvCxnSpPr>
          <p:cNvPr id="407" name="Google Shape;407;p42"/>
          <p:cNvCxnSpPr/>
          <p:nvPr/>
        </p:nvCxnSpPr>
        <p:spPr>
          <a:xfrm flipH="1">
            <a:off x="2994650" y="2780300"/>
            <a:ext cx="949800" cy="450600"/>
          </a:xfrm>
          <a:prstGeom prst="straightConnector1">
            <a:avLst/>
          </a:prstGeom>
          <a:noFill/>
          <a:ln w="9525" cap="flat" cmpd="sng">
            <a:solidFill>
              <a:schemeClr val="dk2"/>
            </a:solidFill>
            <a:prstDash val="solid"/>
            <a:round/>
            <a:headEnd type="none" w="med" len="med"/>
            <a:tailEnd type="triangle" w="med" len="med"/>
          </a:ln>
        </p:spPr>
      </p:cxnSp>
      <p:cxnSp>
        <p:nvCxnSpPr>
          <p:cNvPr id="408" name="Google Shape;408;p42"/>
          <p:cNvCxnSpPr/>
          <p:nvPr/>
        </p:nvCxnSpPr>
        <p:spPr>
          <a:xfrm>
            <a:off x="5247650" y="2794175"/>
            <a:ext cx="949500" cy="436800"/>
          </a:xfrm>
          <a:prstGeom prst="straightConnector1">
            <a:avLst/>
          </a:prstGeom>
          <a:noFill/>
          <a:ln w="9525" cap="flat" cmpd="sng">
            <a:solidFill>
              <a:schemeClr val="dk2"/>
            </a:solidFill>
            <a:prstDash val="solid"/>
            <a:round/>
            <a:headEnd type="none" w="med" len="med"/>
            <a:tailEnd type="triangle" w="med" len="med"/>
          </a:ln>
        </p:spPr>
      </p:cxnSp>
      <p:cxnSp>
        <p:nvCxnSpPr>
          <p:cNvPr id="409" name="Google Shape;409;p42"/>
          <p:cNvCxnSpPr/>
          <p:nvPr/>
        </p:nvCxnSpPr>
        <p:spPr>
          <a:xfrm rot="10800000">
            <a:off x="2965450" y="1809825"/>
            <a:ext cx="958200" cy="450600"/>
          </a:xfrm>
          <a:prstGeom prst="straightConnector1">
            <a:avLst/>
          </a:prstGeom>
          <a:noFill/>
          <a:ln w="9525" cap="flat" cmpd="sng">
            <a:solidFill>
              <a:schemeClr val="dk2"/>
            </a:solidFill>
            <a:prstDash val="solid"/>
            <a:round/>
            <a:headEnd type="none" w="med" len="med"/>
            <a:tailEnd type="triangle" w="med" len="med"/>
          </a:ln>
        </p:spPr>
      </p:cxnSp>
      <p:cxnSp>
        <p:nvCxnSpPr>
          <p:cNvPr id="410" name="Google Shape;410;p42"/>
          <p:cNvCxnSpPr>
            <a:cxnSpLocks/>
          </p:cNvCxnSpPr>
          <p:nvPr/>
        </p:nvCxnSpPr>
        <p:spPr>
          <a:xfrm flipV="1">
            <a:off x="5254575" y="1809825"/>
            <a:ext cx="942575" cy="485250"/>
          </a:xfrm>
          <a:prstGeom prst="straightConnector1">
            <a:avLst/>
          </a:prstGeom>
          <a:noFill/>
          <a:ln w="9525" cap="flat" cmpd="sng">
            <a:solidFill>
              <a:schemeClr val="dk2"/>
            </a:solidFill>
            <a:prstDash val="solid"/>
            <a:round/>
            <a:headEnd type="none" w="med" len="med"/>
            <a:tailEnd type="triangle" w="med" len="med"/>
          </a:ln>
        </p:spPr>
      </p:cxnSp>
      <p:sp>
        <p:nvSpPr>
          <p:cNvPr id="19" name="Google Shape;396;p42">
            <a:extLst>
              <a:ext uri="{FF2B5EF4-FFF2-40B4-BE49-F238E27FC236}">
                <a16:creationId xmlns:a16="http://schemas.microsoft.com/office/drawing/2014/main" id="{05AC354F-B5C4-4A6E-871D-7915C8433C77}"/>
              </a:ext>
            </a:extLst>
          </p:cNvPr>
          <p:cNvSpPr txBox="1"/>
          <p:nvPr/>
        </p:nvSpPr>
        <p:spPr>
          <a:xfrm>
            <a:off x="1893018" y="3230900"/>
            <a:ext cx="1000595" cy="55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err="1">
                <a:latin typeface="Roboto Condensed Light"/>
                <a:ea typeface="Roboto Condensed Light"/>
                <a:cs typeface="Roboto Condensed Light"/>
                <a:sym typeface="Roboto Condensed Light"/>
              </a:rPr>
              <a:t>Mua</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hàng</a:t>
            </a:r>
            <a:endParaRPr lang="en-US" dirty="0">
              <a:latin typeface="Roboto Condensed Light"/>
              <a:ea typeface="Roboto Condensed Light"/>
              <a:cs typeface="Roboto Condensed Light"/>
              <a:sym typeface="Roboto Condensed Light"/>
            </a:endParaRPr>
          </a:p>
          <a:p>
            <a:pPr marL="0" lvl="0" indent="0" algn="r" rtl="0">
              <a:spcBef>
                <a:spcPts val="0"/>
              </a:spcBef>
              <a:spcAft>
                <a:spcPts val="0"/>
              </a:spcAft>
              <a:buNone/>
            </a:pPr>
            <a:r>
              <a:rPr lang="en-US" dirty="0" err="1">
                <a:latin typeface="Roboto Condensed Light"/>
                <a:ea typeface="Roboto Condensed Light"/>
                <a:cs typeface="Roboto Condensed Light"/>
                <a:sym typeface="Roboto Condensed Light"/>
              </a:rPr>
              <a:t>Xem</a:t>
            </a:r>
            <a:r>
              <a:rPr lang="en-US" dirty="0">
                <a:latin typeface="Roboto Condensed Light"/>
                <a:ea typeface="Roboto Condensed Light"/>
                <a:cs typeface="Roboto Condensed Light"/>
                <a:sym typeface="Roboto Condensed Light"/>
              </a:rPr>
              <a:t> tin </a:t>
            </a:r>
            <a:r>
              <a:rPr lang="en-US" dirty="0" err="1">
                <a:latin typeface="Roboto Condensed Light"/>
                <a:ea typeface="Roboto Condensed Light"/>
                <a:cs typeface="Roboto Condensed Light"/>
                <a:sym typeface="Roboto Condensed Light"/>
              </a:rPr>
              <a:t>tức</a:t>
            </a:r>
            <a:endParaRPr dirty="0">
              <a:latin typeface="Roboto Condensed Light"/>
              <a:ea typeface="Roboto Condensed Light"/>
              <a:cs typeface="Roboto Condensed Light"/>
              <a:sym typeface="Roboto Condensed 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C</a:t>
            </a:r>
            <a:r>
              <a:rPr lang="en" dirty="0"/>
              <a:t>lothing web</a:t>
            </a:r>
            <a:endParaRPr dirty="0"/>
          </a:p>
        </p:txBody>
      </p:sp>
      <p:sp>
        <p:nvSpPr>
          <p:cNvPr id="133" name="Google Shape;133;p26"/>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434343"/>
                </a:solidFill>
              </a:rPr>
              <a:t>UNISEX </a:t>
            </a:r>
            <a:r>
              <a:rPr lang="en-US" dirty="0">
                <a:solidFill>
                  <a:srgbClr val="F05656"/>
                </a:solidFill>
              </a:rPr>
              <a:t>STORE</a:t>
            </a:r>
            <a:endParaRPr dirty="0">
              <a:solidFill>
                <a:srgbClr val="F05656"/>
              </a:solidFill>
            </a:endParaRPr>
          </a:p>
        </p:txBody>
      </p:sp>
      <p:cxnSp>
        <p:nvCxnSpPr>
          <p:cNvPr id="134" name="Google Shape;134;p26"/>
          <p:cNvCxnSpPr/>
          <p:nvPr/>
        </p:nvCxnSpPr>
        <p:spPr>
          <a:xfrm>
            <a:off x="6971300"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4. DEMO</a:t>
            </a:r>
            <a:endParaRPr sz="3600"/>
          </a:p>
        </p:txBody>
      </p:sp>
      <p:grpSp>
        <p:nvGrpSpPr>
          <p:cNvPr id="416" name="Google Shape;416;p43"/>
          <p:cNvGrpSpPr/>
          <p:nvPr/>
        </p:nvGrpSpPr>
        <p:grpSpPr>
          <a:xfrm>
            <a:off x="2905028" y="1219374"/>
            <a:ext cx="3362026" cy="2641868"/>
            <a:chOff x="238125" y="1676700"/>
            <a:chExt cx="2045650" cy="1779275"/>
          </a:xfrm>
        </p:grpSpPr>
        <p:sp>
          <p:nvSpPr>
            <p:cNvPr id="417" name="Google Shape;417;p43"/>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3"/>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43"/>
          <p:cNvGrpSpPr/>
          <p:nvPr/>
        </p:nvGrpSpPr>
        <p:grpSpPr>
          <a:xfrm>
            <a:off x="988636" y="1832354"/>
            <a:ext cx="1506854" cy="2001521"/>
            <a:chOff x="3580725" y="2020075"/>
            <a:chExt cx="1344925" cy="1786275"/>
          </a:xfrm>
        </p:grpSpPr>
        <p:sp>
          <p:nvSpPr>
            <p:cNvPr id="426" name="Google Shape;426;p43"/>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3"/>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3"/>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3"/>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3"/>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43"/>
          <p:cNvGrpSpPr/>
          <p:nvPr/>
        </p:nvGrpSpPr>
        <p:grpSpPr>
          <a:xfrm>
            <a:off x="6660055" y="1851195"/>
            <a:ext cx="1094837" cy="2001597"/>
            <a:chOff x="6417224" y="2247097"/>
            <a:chExt cx="951950" cy="1740368"/>
          </a:xfrm>
        </p:grpSpPr>
        <p:sp>
          <p:nvSpPr>
            <p:cNvPr id="433" name="Google Shape;433;p43"/>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3"/>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3"/>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3"/>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3"/>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3"/>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3"/>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74A3EAA-B581-46C4-BCE3-33020DDEE27A}"/>
              </a:ext>
            </a:extLst>
          </p:cNvPr>
          <p:cNvPicPr>
            <a:picLocks noChangeAspect="1"/>
          </p:cNvPicPr>
          <p:nvPr/>
        </p:nvPicPr>
        <p:blipFill>
          <a:blip r:embed="rId3"/>
          <a:stretch>
            <a:fillRect/>
          </a:stretch>
        </p:blipFill>
        <p:spPr>
          <a:xfrm>
            <a:off x="3053220" y="1348218"/>
            <a:ext cx="3058904" cy="1773908"/>
          </a:xfrm>
          <a:prstGeom prst="rect">
            <a:avLst/>
          </a:prstGeom>
        </p:spPr>
      </p:pic>
      <p:pic>
        <p:nvPicPr>
          <p:cNvPr id="6" name="Picture 5">
            <a:extLst>
              <a:ext uri="{FF2B5EF4-FFF2-40B4-BE49-F238E27FC236}">
                <a16:creationId xmlns:a16="http://schemas.microsoft.com/office/drawing/2014/main" id="{B5161378-CD34-4A7B-B638-6DF5DACC80EC}"/>
              </a:ext>
            </a:extLst>
          </p:cNvPr>
          <p:cNvPicPr>
            <a:picLocks noChangeAspect="1"/>
          </p:cNvPicPr>
          <p:nvPr/>
        </p:nvPicPr>
        <p:blipFill>
          <a:blip r:embed="rId4"/>
          <a:stretch>
            <a:fillRect/>
          </a:stretch>
        </p:blipFill>
        <p:spPr>
          <a:xfrm>
            <a:off x="1078477" y="1915894"/>
            <a:ext cx="1333809" cy="1736933"/>
          </a:xfrm>
          <a:prstGeom prst="rect">
            <a:avLst/>
          </a:prstGeom>
        </p:spPr>
      </p:pic>
      <p:pic>
        <p:nvPicPr>
          <p:cNvPr id="10" name="Picture 9">
            <a:extLst>
              <a:ext uri="{FF2B5EF4-FFF2-40B4-BE49-F238E27FC236}">
                <a16:creationId xmlns:a16="http://schemas.microsoft.com/office/drawing/2014/main" id="{27CE8BB5-1E58-4031-ADAD-CE67282C7024}"/>
              </a:ext>
            </a:extLst>
          </p:cNvPr>
          <p:cNvPicPr>
            <a:picLocks noChangeAspect="1"/>
          </p:cNvPicPr>
          <p:nvPr/>
        </p:nvPicPr>
        <p:blipFill>
          <a:blip r:embed="rId5"/>
          <a:stretch>
            <a:fillRect/>
          </a:stretch>
        </p:blipFill>
        <p:spPr>
          <a:xfrm>
            <a:off x="6724246" y="1949189"/>
            <a:ext cx="965970" cy="1703638"/>
          </a:xfrm>
          <a:prstGeom prst="rect">
            <a:avLst/>
          </a:prstGeom>
        </p:spPr>
      </p:pic>
      <p:sp>
        <p:nvSpPr>
          <p:cNvPr id="28" name="TextBox 27">
            <a:extLst>
              <a:ext uri="{FF2B5EF4-FFF2-40B4-BE49-F238E27FC236}">
                <a16:creationId xmlns:a16="http://schemas.microsoft.com/office/drawing/2014/main" id="{7903F95F-750F-45BE-BCC1-5EFD49DB8B02}"/>
              </a:ext>
            </a:extLst>
          </p:cNvPr>
          <p:cNvSpPr txBox="1"/>
          <p:nvPr/>
        </p:nvSpPr>
        <p:spPr>
          <a:xfrm>
            <a:off x="3636450" y="4267430"/>
            <a:ext cx="1871099" cy="523220"/>
          </a:xfrm>
          <a:prstGeom prst="rect">
            <a:avLst/>
          </a:prstGeom>
          <a:solidFill>
            <a:srgbClr val="F05656"/>
          </a:solidFill>
        </p:spPr>
        <p:txBody>
          <a:bodyPr wrap="square" rtlCol="0">
            <a:spAutoFit/>
          </a:bodyPr>
          <a:lstStyle/>
          <a:p>
            <a:pPr algn="ctr"/>
            <a:r>
              <a:rPr lang="en-US" b="1" dirty="0">
                <a:solidFill>
                  <a:schemeClr val="bg1"/>
                </a:solidFill>
                <a:hlinkClick r:id="rId6">
                  <a:extLst>
                    <a:ext uri="{A12FA001-AC4F-418D-AE19-62706E023703}">
                      <ahyp:hlinkClr xmlns:ahyp="http://schemas.microsoft.com/office/drawing/2018/hyperlinkcolor" val="tx"/>
                    </a:ext>
                  </a:extLst>
                </a:hlinkClick>
              </a:rPr>
              <a:t>OPEN</a:t>
            </a:r>
          </a:p>
          <a:p>
            <a:pPr algn="ctr"/>
            <a:r>
              <a:rPr lang="en-US" b="1" dirty="0">
                <a:solidFill>
                  <a:schemeClr val="bg1"/>
                </a:solidFill>
                <a:hlinkClick r:id="rId6">
                  <a:extLst>
                    <a:ext uri="{A12FA001-AC4F-418D-AE19-62706E023703}">
                      <ahyp:hlinkClr xmlns:ahyp="http://schemas.microsoft.com/office/drawing/2018/hyperlinkcolor" val="tx"/>
                    </a:ext>
                  </a:extLst>
                </a:hlinkClick>
              </a:rPr>
              <a:t>UNISEX STORE</a:t>
            </a:r>
            <a:endParaRPr lang="en-US" b="1"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4"/>
          <p:cNvSpPr txBox="1"/>
          <p:nvPr/>
        </p:nvSpPr>
        <p:spPr>
          <a:xfrm>
            <a:off x="2659975" y="1777825"/>
            <a:ext cx="4139100" cy="130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latin typeface="Exo 2"/>
                <a:ea typeface="Exo 2"/>
                <a:cs typeface="Exo 2"/>
                <a:sym typeface="Exo 2"/>
              </a:rPr>
              <a:t>5. Các câu hỏi</a:t>
            </a:r>
            <a:endParaRPr sz="4800" b="1">
              <a:latin typeface="Exo 2"/>
              <a:ea typeface="Exo 2"/>
              <a:cs typeface="Exo 2"/>
              <a:sym typeface="Exo 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5"/>
          <p:cNvSpPr txBox="1">
            <a:spLocks noGrp="1"/>
          </p:cNvSpPr>
          <p:nvPr>
            <p:ph type="subTitle" idx="1"/>
          </p:nvPr>
        </p:nvSpPr>
        <p:spPr>
          <a:xfrm>
            <a:off x="2076300" y="2875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Any questions ?</a:t>
            </a:r>
            <a:endParaRPr sz="1400" dirty="0"/>
          </a:p>
        </p:txBody>
      </p:sp>
      <p:sp>
        <p:nvSpPr>
          <p:cNvPr id="454" name="Google Shape;454;p45"/>
          <p:cNvSpPr txBox="1">
            <a:spLocks noGrp="1"/>
          </p:cNvSpPr>
          <p:nvPr>
            <p:ph type="ctrTitle"/>
          </p:nvPr>
        </p:nvSpPr>
        <p:spPr>
          <a:xfrm flipH="1">
            <a:off x="1897950" y="1542000"/>
            <a:ext cx="5195700" cy="136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THANKS</a:t>
            </a:r>
            <a:endParaRPr sz="4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ctrTitle"/>
          </p:nvPr>
        </p:nvSpPr>
        <p:spPr>
          <a:xfrm>
            <a:off x="1964851" y="33318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t>WELCOME TO TEAM DEEP WEB</a:t>
            </a:r>
            <a:endParaRPr sz="2600" dirty="0"/>
          </a:p>
        </p:txBody>
      </p:sp>
      <p:sp>
        <p:nvSpPr>
          <p:cNvPr id="140" name="Google Shape;140;p27"/>
          <p:cNvSpPr txBox="1">
            <a:spLocks noGrp="1"/>
          </p:cNvSpPr>
          <p:nvPr>
            <p:ph type="ctrTitle" idx="2"/>
          </p:nvPr>
        </p:nvSpPr>
        <p:spPr>
          <a:xfrm>
            <a:off x="448462" y="2500188"/>
            <a:ext cx="20610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NÔNG VĂN TÔ</a:t>
            </a:r>
            <a:endParaRPr dirty="0"/>
          </a:p>
        </p:txBody>
      </p:sp>
      <p:sp>
        <p:nvSpPr>
          <p:cNvPr id="141" name="Google Shape;141;p27"/>
          <p:cNvSpPr txBox="1">
            <a:spLocks noGrp="1"/>
          </p:cNvSpPr>
          <p:nvPr>
            <p:ph type="subTitle" idx="1"/>
          </p:nvPr>
        </p:nvSpPr>
        <p:spPr>
          <a:xfrm>
            <a:off x="444298" y="2927688"/>
            <a:ext cx="1700400" cy="4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AT150850</a:t>
            </a:r>
            <a:endParaRPr dirty="0"/>
          </a:p>
        </p:txBody>
      </p:sp>
      <p:sp>
        <p:nvSpPr>
          <p:cNvPr id="142" name="Google Shape;142;p27"/>
          <p:cNvSpPr txBox="1">
            <a:spLocks noGrp="1"/>
          </p:cNvSpPr>
          <p:nvPr>
            <p:ph type="ctrTitle" idx="3"/>
          </p:nvPr>
        </p:nvSpPr>
        <p:spPr>
          <a:xfrm>
            <a:off x="448459" y="3445773"/>
            <a:ext cx="2579876"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NGUYỄN KAITO THÀNH TIẾN</a:t>
            </a:r>
            <a:endParaRPr dirty="0"/>
          </a:p>
        </p:txBody>
      </p:sp>
      <p:sp>
        <p:nvSpPr>
          <p:cNvPr id="143" name="Google Shape;143;p27"/>
          <p:cNvSpPr txBox="1">
            <a:spLocks noGrp="1"/>
          </p:cNvSpPr>
          <p:nvPr>
            <p:ph type="subTitle" idx="4"/>
          </p:nvPr>
        </p:nvSpPr>
        <p:spPr>
          <a:xfrm>
            <a:off x="445798" y="3837074"/>
            <a:ext cx="1698900" cy="4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AT150809</a:t>
            </a:r>
            <a:endParaRPr dirty="0"/>
          </a:p>
        </p:txBody>
      </p:sp>
      <p:sp>
        <p:nvSpPr>
          <p:cNvPr id="144" name="Google Shape;144;p27"/>
          <p:cNvSpPr txBox="1">
            <a:spLocks noGrp="1"/>
          </p:cNvSpPr>
          <p:nvPr>
            <p:ph type="ctrTitle" idx="5"/>
          </p:nvPr>
        </p:nvSpPr>
        <p:spPr>
          <a:xfrm>
            <a:off x="3573711" y="2500175"/>
            <a:ext cx="1982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NGÔ QUANG SANG</a:t>
            </a:r>
            <a:endParaRPr dirty="0"/>
          </a:p>
        </p:txBody>
      </p:sp>
      <p:sp>
        <p:nvSpPr>
          <p:cNvPr id="145" name="Google Shape;145;p27"/>
          <p:cNvSpPr txBox="1">
            <a:spLocks noGrp="1"/>
          </p:cNvSpPr>
          <p:nvPr>
            <p:ph type="subTitle" idx="6"/>
          </p:nvPr>
        </p:nvSpPr>
        <p:spPr>
          <a:xfrm>
            <a:off x="3869361" y="2927688"/>
            <a:ext cx="1785000" cy="4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CT030343</a:t>
            </a:r>
            <a:endParaRPr dirty="0"/>
          </a:p>
        </p:txBody>
      </p:sp>
      <p:sp>
        <p:nvSpPr>
          <p:cNvPr id="146" name="Google Shape;146;p27"/>
          <p:cNvSpPr txBox="1">
            <a:spLocks noGrp="1"/>
          </p:cNvSpPr>
          <p:nvPr>
            <p:ph type="ctrTitle" idx="7"/>
          </p:nvPr>
        </p:nvSpPr>
        <p:spPr>
          <a:xfrm>
            <a:off x="3673022" y="3445773"/>
            <a:ext cx="1681877"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LÊ HỮU LUÂN</a:t>
            </a:r>
            <a:endParaRPr dirty="0"/>
          </a:p>
        </p:txBody>
      </p:sp>
      <p:sp>
        <p:nvSpPr>
          <p:cNvPr id="148" name="Google Shape;148;p27"/>
          <p:cNvSpPr txBox="1">
            <a:spLocks noGrp="1"/>
          </p:cNvSpPr>
          <p:nvPr>
            <p:ph type="ctrTitle" idx="5"/>
          </p:nvPr>
        </p:nvSpPr>
        <p:spPr>
          <a:xfrm>
            <a:off x="6713438" y="2500175"/>
            <a:ext cx="1982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NGUYỄN HỮU LUÂN</a:t>
            </a:r>
            <a:endParaRPr dirty="0"/>
          </a:p>
        </p:txBody>
      </p:sp>
      <p:sp>
        <p:nvSpPr>
          <p:cNvPr id="153" name="Google Shape;153;p27"/>
          <p:cNvSpPr txBox="1">
            <a:spLocks noGrp="1"/>
          </p:cNvSpPr>
          <p:nvPr>
            <p:ph type="subTitle" idx="6"/>
          </p:nvPr>
        </p:nvSpPr>
        <p:spPr>
          <a:xfrm>
            <a:off x="3779434" y="1968828"/>
            <a:ext cx="2266500" cy="1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ctr" rtl="0">
              <a:spcBef>
                <a:spcPts val="0"/>
              </a:spcBef>
              <a:spcAft>
                <a:spcPts val="0"/>
              </a:spcAft>
              <a:buNone/>
            </a:pPr>
            <a:endParaRPr dirty="0"/>
          </a:p>
        </p:txBody>
      </p:sp>
      <p:sp>
        <p:nvSpPr>
          <p:cNvPr id="14" name="Google Shape;143;p27">
            <a:extLst>
              <a:ext uri="{FF2B5EF4-FFF2-40B4-BE49-F238E27FC236}">
                <a16:creationId xmlns:a16="http://schemas.microsoft.com/office/drawing/2014/main" id="{BBCD9200-DE30-4DFD-865C-D072C94B7D43}"/>
              </a:ext>
            </a:extLst>
          </p:cNvPr>
          <p:cNvSpPr txBox="1">
            <a:spLocks/>
          </p:cNvSpPr>
          <p:nvPr/>
        </p:nvSpPr>
        <p:spPr>
          <a:xfrm>
            <a:off x="6713438" y="2927675"/>
            <a:ext cx="1698900" cy="48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dirty="0"/>
              <a:t>AT150731</a:t>
            </a:r>
          </a:p>
        </p:txBody>
      </p:sp>
      <p:sp>
        <p:nvSpPr>
          <p:cNvPr id="17" name="Google Shape;143;p27">
            <a:extLst>
              <a:ext uri="{FF2B5EF4-FFF2-40B4-BE49-F238E27FC236}">
                <a16:creationId xmlns:a16="http://schemas.microsoft.com/office/drawing/2014/main" id="{D15F460E-542E-4238-8A60-58ADF79DC366}"/>
              </a:ext>
            </a:extLst>
          </p:cNvPr>
          <p:cNvSpPr txBox="1">
            <a:spLocks/>
          </p:cNvSpPr>
          <p:nvPr/>
        </p:nvSpPr>
        <p:spPr>
          <a:xfrm>
            <a:off x="3869361" y="3837074"/>
            <a:ext cx="1698900" cy="48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dirty="0"/>
              <a:t>AT150830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ctrTitle"/>
          </p:nvPr>
        </p:nvSpPr>
        <p:spPr>
          <a:xfrm>
            <a:off x="329722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Nội dung</a:t>
            </a:r>
            <a:endParaRPr/>
          </a:p>
        </p:txBody>
      </p:sp>
      <p:sp>
        <p:nvSpPr>
          <p:cNvPr id="159" name="Google Shape;159;p28"/>
          <p:cNvSpPr txBox="1">
            <a:spLocks noGrp="1"/>
          </p:cNvSpPr>
          <p:nvPr>
            <p:ph type="ctrTitle" idx="2"/>
          </p:nvPr>
        </p:nvSpPr>
        <p:spPr>
          <a:xfrm>
            <a:off x="390296" y="525450"/>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t>Đặt vấn đề</a:t>
            </a:r>
            <a:endParaRPr sz="1800"/>
          </a:p>
        </p:txBody>
      </p:sp>
      <p:sp>
        <p:nvSpPr>
          <p:cNvPr id="160" name="Google Shape;160;p28"/>
          <p:cNvSpPr txBox="1">
            <a:spLocks noGrp="1"/>
          </p:cNvSpPr>
          <p:nvPr>
            <p:ph type="ctrTitle" idx="9"/>
          </p:nvPr>
        </p:nvSpPr>
        <p:spPr>
          <a:xfrm>
            <a:off x="-200109" y="1506313"/>
            <a:ext cx="25647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Kiến trúc hệ thống</a:t>
            </a:r>
            <a:endParaRPr sz="1800"/>
          </a:p>
        </p:txBody>
      </p:sp>
      <p:sp>
        <p:nvSpPr>
          <p:cNvPr id="161" name="Google Shape;161;p28"/>
          <p:cNvSpPr txBox="1">
            <a:spLocks noGrp="1"/>
          </p:cNvSpPr>
          <p:nvPr>
            <p:ph type="title" idx="3"/>
          </p:nvPr>
        </p:nvSpPr>
        <p:spPr>
          <a:xfrm>
            <a:off x="2042248" y="525450"/>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62" name="Google Shape;162;p28"/>
          <p:cNvSpPr txBox="1">
            <a:spLocks noGrp="1"/>
          </p:cNvSpPr>
          <p:nvPr>
            <p:ph type="title" idx="5"/>
          </p:nvPr>
        </p:nvSpPr>
        <p:spPr>
          <a:xfrm>
            <a:off x="2105406" y="2420077"/>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3" name="Google Shape;163;p28"/>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64" name="Google Shape;164;p28"/>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65" name="Google Shape;165;p28"/>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6" name="Google Shape;166;p28"/>
          <p:cNvSpPr txBox="1">
            <a:spLocks noGrp="1"/>
          </p:cNvSpPr>
          <p:nvPr>
            <p:ph type="title" idx="6"/>
          </p:nvPr>
        </p:nvSpPr>
        <p:spPr>
          <a:xfrm>
            <a:off x="5922008" y="27784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67" name="Google Shape;167;p28"/>
          <p:cNvSpPr txBox="1">
            <a:spLocks noGrp="1"/>
          </p:cNvSpPr>
          <p:nvPr>
            <p:ph type="title" idx="7"/>
          </p:nvPr>
        </p:nvSpPr>
        <p:spPr>
          <a:xfrm>
            <a:off x="5922008" y="37219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68" name="Google Shape;168;p28"/>
          <p:cNvSpPr txBox="1">
            <a:spLocks noGrp="1"/>
          </p:cNvSpPr>
          <p:nvPr>
            <p:ph type="ctrTitle" idx="14"/>
          </p:nvPr>
        </p:nvSpPr>
        <p:spPr>
          <a:xfrm>
            <a:off x="438721" y="2420077"/>
            <a:ext cx="19743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Chức năng</a:t>
            </a:r>
            <a:endParaRPr sz="1800"/>
          </a:p>
        </p:txBody>
      </p:sp>
      <p:sp>
        <p:nvSpPr>
          <p:cNvPr id="169" name="Google Shape;169;p28"/>
          <p:cNvSpPr txBox="1">
            <a:spLocks noGrp="1"/>
          </p:cNvSpPr>
          <p:nvPr>
            <p:ph type="ctrTitle" idx="16"/>
          </p:nvPr>
        </p:nvSpPr>
        <p:spPr>
          <a:xfrm>
            <a:off x="6811558" y="26895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Demo</a:t>
            </a:r>
            <a:endParaRPr sz="1800" dirty="0"/>
          </a:p>
        </p:txBody>
      </p:sp>
      <p:sp>
        <p:nvSpPr>
          <p:cNvPr id="170" name="Google Shape;170;p28"/>
          <p:cNvSpPr txBox="1">
            <a:spLocks noGrp="1"/>
          </p:cNvSpPr>
          <p:nvPr>
            <p:ph type="ctrTitle" idx="18"/>
          </p:nvPr>
        </p:nvSpPr>
        <p:spPr>
          <a:xfrm>
            <a:off x="6811558" y="37134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Câu hỏi</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Đặt vấn đề</a:t>
            </a:r>
            <a:endParaRPr/>
          </a:p>
        </p:txBody>
      </p:sp>
      <p:sp>
        <p:nvSpPr>
          <p:cNvPr id="176" name="Google Shape;176;p29"/>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7" name="Google Shape;177;p29"/>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ctrTitle"/>
          </p:nvPr>
        </p:nvSpPr>
        <p:spPr>
          <a:xfrm>
            <a:off x="5205500" y="747974"/>
            <a:ext cx="3867300" cy="64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solidFill>
                  <a:srgbClr val="434343"/>
                </a:solidFill>
              </a:rPr>
              <a:t>UNISEX </a:t>
            </a:r>
            <a:r>
              <a:rPr lang="en" sz="2800" dirty="0">
                <a:solidFill>
                  <a:srgbClr val="F05656"/>
                </a:solidFill>
              </a:rPr>
              <a:t>STORE</a:t>
            </a:r>
            <a:endParaRPr sz="2800" dirty="0">
              <a:solidFill>
                <a:srgbClr val="F05656"/>
              </a:solidFill>
            </a:endParaRPr>
          </a:p>
        </p:txBody>
      </p:sp>
      <p:cxnSp>
        <p:nvCxnSpPr>
          <p:cNvPr id="183" name="Google Shape;183;p30"/>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sp>
        <p:nvSpPr>
          <p:cNvPr id="184" name="Google Shape;184;p30"/>
          <p:cNvSpPr txBox="1">
            <a:spLocks noGrp="1"/>
          </p:cNvSpPr>
          <p:nvPr>
            <p:ph type="subTitle" idx="1"/>
          </p:nvPr>
        </p:nvSpPr>
        <p:spPr>
          <a:xfrm>
            <a:off x="725850" y="1746000"/>
            <a:ext cx="7692300" cy="864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dirty="0" err="1"/>
              <a:t>Mỗi</a:t>
            </a:r>
            <a:r>
              <a:rPr lang="en-US" sz="1800" dirty="0"/>
              <a:t> </a:t>
            </a:r>
            <a:r>
              <a:rPr lang="en-US" sz="1800" dirty="0" err="1"/>
              <a:t>một</a:t>
            </a:r>
            <a:r>
              <a:rPr lang="en-US" sz="1800" dirty="0"/>
              <a:t> </a:t>
            </a:r>
            <a:r>
              <a:rPr lang="en-US" sz="1800" dirty="0" err="1"/>
              <a:t>cửa</a:t>
            </a:r>
            <a:r>
              <a:rPr lang="en-US" sz="1800" dirty="0"/>
              <a:t> </a:t>
            </a:r>
            <a:r>
              <a:rPr lang="en-US" sz="1800" dirty="0" err="1"/>
              <a:t>hàng</a:t>
            </a:r>
            <a:r>
              <a:rPr lang="en-US" sz="1800" dirty="0"/>
              <a:t> online </a:t>
            </a:r>
            <a:r>
              <a:rPr lang="en-US" sz="1800" dirty="0" err="1"/>
              <a:t>đều</a:t>
            </a:r>
            <a:r>
              <a:rPr lang="en-US" sz="1800" dirty="0"/>
              <a:t> </a:t>
            </a:r>
            <a:r>
              <a:rPr lang="en-US" sz="1800" dirty="0" err="1"/>
              <a:t>cần</a:t>
            </a:r>
            <a:r>
              <a:rPr lang="en-US" sz="1800" dirty="0"/>
              <a:t> </a:t>
            </a:r>
            <a:r>
              <a:rPr lang="en-US" sz="1800" dirty="0" err="1"/>
              <a:t>một</a:t>
            </a:r>
            <a:r>
              <a:rPr lang="en-US" sz="1800" dirty="0"/>
              <a:t> </a:t>
            </a:r>
            <a:r>
              <a:rPr lang="en-US" sz="1800" dirty="0" err="1"/>
              <a:t>công</a:t>
            </a:r>
            <a:r>
              <a:rPr lang="en-US" sz="1800" dirty="0"/>
              <a:t> </a:t>
            </a:r>
            <a:r>
              <a:rPr lang="en-US" sz="1800" dirty="0" err="1"/>
              <a:t>cụ</a:t>
            </a:r>
            <a:r>
              <a:rPr lang="en-US" sz="1800" dirty="0"/>
              <a:t> </a:t>
            </a:r>
            <a:r>
              <a:rPr lang="en-US" sz="1800" dirty="0" err="1"/>
              <a:t>quản</a:t>
            </a:r>
            <a:r>
              <a:rPr lang="en-US" sz="1800" dirty="0"/>
              <a:t> </a:t>
            </a:r>
            <a:r>
              <a:rPr lang="en-US" sz="1800" dirty="0" err="1"/>
              <a:t>lí</a:t>
            </a:r>
            <a:r>
              <a:rPr lang="en-US" sz="1800" dirty="0"/>
              <a:t> </a:t>
            </a:r>
            <a:r>
              <a:rPr lang="en-US" sz="1800" dirty="0" err="1"/>
              <a:t>và</a:t>
            </a:r>
            <a:r>
              <a:rPr lang="en-US" sz="1800" dirty="0"/>
              <a:t> </a:t>
            </a:r>
            <a:r>
              <a:rPr lang="en-US" sz="1800" dirty="0" err="1"/>
              <a:t>đăng</a:t>
            </a:r>
            <a:r>
              <a:rPr lang="en-US" sz="1800" dirty="0"/>
              <a:t> </a:t>
            </a:r>
            <a:r>
              <a:rPr lang="en-US" sz="1800" dirty="0" err="1"/>
              <a:t>bán</a:t>
            </a:r>
            <a:r>
              <a:rPr lang="en-US" sz="1800" dirty="0"/>
              <a:t> </a:t>
            </a:r>
            <a:r>
              <a:rPr lang="en-US" sz="1800" dirty="0" err="1"/>
              <a:t>sản</a:t>
            </a:r>
            <a:r>
              <a:rPr lang="en-US" sz="1800" dirty="0"/>
              <a:t> </a:t>
            </a:r>
            <a:r>
              <a:rPr lang="en-US" sz="1800" dirty="0" err="1"/>
              <a:t>phẩm</a:t>
            </a:r>
            <a:r>
              <a:rPr lang="en-US" sz="1800" dirty="0"/>
              <a:t>. </a:t>
            </a:r>
            <a:r>
              <a:rPr lang="en" sz="1800" dirty="0"/>
              <a:t>Đòi hỏi một hệ thống đáp ứng nhu cầu này.</a:t>
            </a:r>
            <a:endParaRPr sz="1800" dirty="0"/>
          </a:p>
        </p:txBody>
      </p:sp>
      <p:cxnSp>
        <p:nvCxnSpPr>
          <p:cNvPr id="185" name="Google Shape;185;p30"/>
          <p:cNvCxnSpPr/>
          <p:nvPr/>
        </p:nvCxnSpPr>
        <p:spPr>
          <a:xfrm>
            <a:off x="0" y="3865100"/>
            <a:ext cx="4574400" cy="0"/>
          </a:xfrm>
          <a:prstGeom prst="straightConnector1">
            <a:avLst/>
          </a:prstGeom>
          <a:noFill/>
          <a:ln w="9525" cap="flat" cmpd="sng">
            <a:solidFill>
              <a:schemeClr val="dk1"/>
            </a:solidFill>
            <a:prstDash val="solid"/>
            <a:round/>
            <a:headEnd type="none" w="med" len="med"/>
            <a:tailEnd type="none" w="med" len="med"/>
          </a:ln>
        </p:spPr>
      </p:cxnSp>
      <p:sp>
        <p:nvSpPr>
          <p:cNvPr id="186" name="Google Shape;186;p30"/>
          <p:cNvSpPr txBox="1">
            <a:spLocks noGrp="1"/>
          </p:cNvSpPr>
          <p:nvPr>
            <p:ph type="subTitle" idx="1"/>
          </p:nvPr>
        </p:nvSpPr>
        <p:spPr>
          <a:xfrm>
            <a:off x="725850" y="2812800"/>
            <a:ext cx="7692300" cy="86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UNISEX STORE </a:t>
            </a:r>
            <a:r>
              <a:rPr lang="en-US" sz="1800" dirty="0" err="1"/>
              <a:t>là</a:t>
            </a:r>
            <a:r>
              <a:rPr lang="en-US" sz="1800" dirty="0"/>
              <a:t> web </a:t>
            </a:r>
            <a:r>
              <a:rPr lang="en-US" sz="1800" dirty="0" err="1"/>
              <a:t>bán</a:t>
            </a:r>
            <a:r>
              <a:rPr lang="en-US" sz="1800" dirty="0"/>
              <a:t> </a:t>
            </a:r>
            <a:r>
              <a:rPr lang="en-US" sz="1800" dirty="0" err="1"/>
              <a:t>hàng</a:t>
            </a:r>
            <a:r>
              <a:rPr lang="en-US" sz="1800" dirty="0"/>
              <a:t>, </a:t>
            </a:r>
            <a:r>
              <a:rPr lang="en-US" sz="1800" dirty="0" err="1"/>
              <a:t>chuyên</a:t>
            </a:r>
            <a:r>
              <a:rPr lang="en-US" sz="1800" dirty="0"/>
              <a:t> </a:t>
            </a:r>
            <a:r>
              <a:rPr lang="en-US" sz="1800" dirty="0" err="1"/>
              <a:t>về</a:t>
            </a:r>
            <a:r>
              <a:rPr lang="en-US" sz="1800" dirty="0"/>
              <a:t> </a:t>
            </a:r>
            <a:r>
              <a:rPr lang="en-US" sz="1800" dirty="0" err="1"/>
              <a:t>bán</a:t>
            </a:r>
            <a:r>
              <a:rPr lang="en-US" sz="1800" dirty="0"/>
              <a:t> </a:t>
            </a:r>
            <a:r>
              <a:rPr lang="en-US" sz="1800" dirty="0" err="1"/>
              <a:t>các</a:t>
            </a:r>
            <a:r>
              <a:rPr lang="en-US" sz="1800" dirty="0"/>
              <a:t> </a:t>
            </a:r>
            <a:r>
              <a:rPr lang="en-US" sz="1800" dirty="0" err="1"/>
              <a:t>loại</a:t>
            </a:r>
            <a:r>
              <a:rPr lang="en-US" sz="1800" dirty="0"/>
              <a:t> </a:t>
            </a:r>
            <a:r>
              <a:rPr lang="en-US" sz="1800" dirty="0" err="1"/>
              <a:t>quần</a:t>
            </a:r>
            <a:r>
              <a:rPr lang="en-US" sz="1800" dirty="0"/>
              <a:t> </a:t>
            </a:r>
            <a:r>
              <a:rPr lang="en-US" sz="1800" dirty="0" err="1"/>
              <a:t>áo</a:t>
            </a:r>
            <a:r>
              <a:rPr lang="en-US" sz="1800" dirty="0"/>
              <a:t> </a:t>
            </a:r>
            <a:r>
              <a:rPr lang="en-US" sz="1800" dirty="0" err="1"/>
              <a:t>nam</a:t>
            </a:r>
            <a:r>
              <a:rPr lang="en-US" sz="1800" dirty="0"/>
              <a:t> </a:t>
            </a:r>
            <a:r>
              <a:rPr lang="en-US" sz="1800" dirty="0" err="1"/>
              <a:t>và</a:t>
            </a:r>
            <a:r>
              <a:rPr lang="en-US" sz="1800" dirty="0"/>
              <a:t> </a:t>
            </a:r>
            <a:r>
              <a:rPr lang="en-US" sz="1800" dirty="0" err="1"/>
              <a:t>nữ</a:t>
            </a:r>
            <a:r>
              <a:rPr lang="en-US" sz="1800" dirty="0"/>
              <a:t>.</a:t>
            </a:r>
            <a:endParaRPr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p:nvPr/>
        </p:nvSpPr>
        <p:spPr>
          <a:xfrm>
            <a:off x="184675" y="3511953"/>
            <a:ext cx="2218200" cy="1262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txBox="1"/>
          <p:nvPr/>
        </p:nvSpPr>
        <p:spPr>
          <a:xfrm>
            <a:off x="258548" y="3475902"/>
            <a:ext cx="2135100" cy="52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latin typeface="Exo 2"/>
                <a:ea typeface="Exo 2"/>
                <a:cs typeface="Exo 2"/>
                <a:sym typeface="Exo 2"/>
              </a:rPr>
              <a:t>JUPITER</a:t>
            </a:r>
            <a:endParaRPr b="1">
              <a:solidFill>
                <a:schemeClr val="lt1"/>
              </a:solidFill>
              <a:latin typeface="Exo 2"/>
              <a:ea typeface="Exo 2"/>
              <a:cs typeface="Exo 2"/>
              <a:sym typeface="Exo 2"/>
            </a:endParaRPr>
          </a:p>
        </p:txBody>
      </p:sp>
      <p:sp>
        <p:nvSpPr>
          <p:cNvPr id="193" name="Google Shape;193;p31"/>
          <p:cNvSpPr txBox="1"/>
          <p:nvPr/>
        </p:nvSpPr>
        <p:spPr>
          <a:xfrm>
            <a:off x="364651" y="3833866"/>
            <a:ext cx="1923000" cy="82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It’s a gas giant and the biggest planet in our Solar System</a:t>
            </a:r>
            <a:endParaRPr sz="1000">
              <a:solidFill>
                <a:schemeClr val="lt1"/>
              </a:solidFill>
              <a:latin typeface="Roboto Condensed Light"/>
              <a:ea typeface="Roboto Condensed Light"/>
              <a:cs typeface="Roboto Condensed Light"/>
              <a:sym typeface="Roboto Condensed Light"/>
            </a:endParaRPr>
          </a:p>
        </p:txBody>
      </p:sp>
      <p:sp>
        <p:nvSpPr>
          <p:cNvPr id="194" name="Google Shape;194;p31"/>
          <p:cNvSpPr/>
          <p:nvPr/>
        </p:nvSpPr>
        <p:spPr>
          <a:xfrm>
            <a:off x="6729810" y="3646328"/>
            <a:ext cx="2218200" cy="1262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5" name="Google Shape;195;p31"/>
          <p:cNvSpPr txBox="1"/>
          <p:nvPr/>
        </p:nvSpPr>
        <p:spPr>
          <a:xfrm>
            <a:off x="6790488" y="4168178"/>
            <a:ext cx="2135100" cy="52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lt1"/>
                </a:solidFill>
                <a:latin typeface="Exo 2"/>
                <a:ea typeface="Exo 2"/>
                <a:cs typeface="Exo 2"/>
                <a:sym typeface="Exo 2"/>
              </a:rPr>
              <a:t>Quản lý đơn hàng</a:t>
            </a:r>
            <a:endParaRPr sz="2000" b="1" dirty="0">
              <a:solidFill>
                <a:schemeClr val="lt1"/>
              </a:solidFill>
              <a:latin typeface="Exo 2"/>
              <a:ea typeface="Exo 2"/>
              <a:cs typeface="Exo 2"/>
              <a:sym typeface="Exo 2"/>
            </a:endParaRPr>
          </a:p>
        </p:txBody>
      </p:sp>
      <p:sp>
        <p:nvSpPr>
          <p:cNvPr id="196" name="Google Shape;196;p31"/>
          <p:cNvSpPr/>
          <p:nvPr/>
        </p:nvSpPr>
        <p:spPr>
          <a:xfrm>
            <a:off x="2302305" y="1966012"/>
            <a:ext cx="4559700" cy="11124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6836968" y="506373"/>
            <a:ext cx="2218200" cy="1262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 name="Google Shape;198;p31"/>
          <p:cNvCxnSpPr/>
          <p:nvPr/>
        </p:nvCxnSpPr>
        <p:spPr>
          <a:xfrm flipH="1">
            <a:off x="1341300" y="2647925"/>
            <a:ext cx="893400" cy="7857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99" name="Google Shape;199;p31"/>
          <p:cNvCxnSpPr/>
          <p:nvPr/>
        </p:nvCxnSpPr>
        <p:spPr>
          <a:xfrm>
            <a:off x="6900287" y="2819124"/>
            <a:ext cx="862200" cy="7479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200" name="Google Shape;200;p31"/>
          <p:cNvSpPr txBox="1"/>
          <p:nvPr/>
        </p:nvSpPr>
        <p:spPr>
          <a:xfrm>
            <a:off x="3041403" y="2124125"/>
            <a:ext cx="2976464" cy="52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b="1" dirty="0">
                <a:solidFill>
                  <a:schemeClr val="dk1"/>
                </a:solidFill>
                <a:latin typeface="Exo 2"/>
                <a:ea typeface="Exo 2"/>
                <a:cs typeface="Exo 2"/>
                <a:sym typeface="Exo 2"/>
              </a:rPr>
              <a:t>UNISEX </a:t>
            </a:r>
            <a:r>
              <a:rPr lang="en" sz="3000" b="1" dirty="0">
                <a:solidFill>
                  <a:srgbClr val="F05656"/>
                </a:solidFill>
                <a:latin typeface="Exo 2"/>
                <a:ea typeface="Exo 2"/>
                <a:cs typeface="Exo 2"/>
                <a:sym typeface="Exo 2"/>
              </a:rPr>
              <a:t>STORE</a:t>
            </a:r>
            <a:endParaRPr sz="3000" b="1" dirty="0">
              <a:solidFill>
                <a:srgbClr val="F05656"/>
              </a:solidFill>
              <a:latin typeface="Exo 2"/>
              <a:ea typeface="Exo 2"/>
              <a:cs typeface="Exo 2"/>
              <a:sym typeface="Exo 2"/>
            </a:endParaRPr>
          </a:p>
        </p:txBody>
      </p:sp>
      <p:sp>
        <p:nvSpPr>
          <p:cNvPr id="201" name="Google Shape;201;p31"/>
          <p:cNvSpPr txBox="1"/>
          <p:nvPr/>
        </p:nvSpPr>
        <p:spPr>
          <a:xfrm>
            <a:off x="2464735" y="2460699"/>
            <a:ext cx="4129800" cy="110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dk1"/>
                </a:solidFill>
                <a:latin typeface="Roboto Condensed Light"/>
                <a:ea typeface="Roboto Condensed Light"/>
                <a:cs typeface="Roboto Condensed Light"/>
                <a:sym typeface="Roboto Condensed Light"/>
              </a:rPr>
              <a:t>Web </a:t>
            </a:r>
            <a:r>
              <a:rPr lang="en-US" sz="1800" dirty="0" err="1">
                <a:solidFill>
                  <a:schemeClr val="dk1"/>
                </a:solidFill>
                <a:latin typeface="Roboto Condensed Light"/>
                <a:ea typeface="Roboto Condensed Light"/>
                <a:cs typeface="Roboto Condensed Light"/>
                <a:sym typeface="Roboto Condensed Light"/>
              </a:rPr>
              <a:t>bán</a:t>
            </a:r>
            <a:r>
              <a:rPr lang="en-US" sz="1800" dirty="0">
                <a:solidFill>
                  <a:schemeClr val="dk1"/>
                </a:solidFill>
                <a:latin typeface="Roboto Condensed Light"/>
                <a:ea typeface="Roboto Condensed Light"/>
                <a:cs typeface="Roboto Condensed Light"/>
                <a:sym typeface="Roboto Condensed Light"/>
              </a:rPr>
              <a:t> </a:t>
            </a:r>
            <a:r>
              <a:rPr lang="en-US" sz="1800" dirty="0" err="1">
                <a:solidFill>
                  <a:schemeClr val="dk1"/>
                </a:solidFill>
                <a:latin typeface="Roboto Condensed Light"/>
                <a:ea typeface="Roboto Condensed Light"/>
                <a:cs typeface="Roboto Condensed Light"/>
                <a:sym typeface="Roboto Condensed Light"/>
              </a:rPr>
              <a:t>quần</a:t>
            </a:r>
            <a:r>
              <a:rPr lang="en-US" sz="1800" dirty="0">
                <a:solidFill>
                  <a:schemeClr val="dk1"/>
                </a:solidFill>
                <a:latin typeface="Roboto Condensed Light"/>
                <a:ea typeface="Roboto Condensed Light"/>
                <a:cs typeface="Roboto Condensed Light"/>
                <a:sym typeface="Roboto Condensed Light"/>
              </a:rPr>
              <a:t> </a:t>
            </a:r>
            <a:r>
              <a:rPr lang="en-US" sz="1800" dirty="0" err="1">
                <a:solidFill>
                  <a:schemeClr val="dk1"/>
                </a:solidFill>
                <a:latin typeface="Roboto Condensed Light"/>
                <a:ea typeface="Roboto Condensed Light"/>
                <a:cs typeface="Roboto Condensed Light"/>
                <a:sym typeface="Roboto Condensed Light"/>
              </a:rPr>
              <a:t>áo</a:t>
            </a:r>
            <a:r>
              <a:rPr lang="en-US" sz="1800" dirty="0">
                <a:solidFill>
                  <a:schemeClr val="dk1"/>
                </a:solidFill>
                <a:latin typeface="Roboto Condensed Light"/>
                <a:ea typeface="Roboto Condensed Light"/>
                <a:cs typeface="Roboto Condensed Light"/>
                <a:sym typeface="Roboto Condensed Light"/>
              </a:rPr>
              <a:t> </a:t>
            </a:r>
            <a:r>
              <a:rPr lang="en-US" sz="1800" dirty="0" err="1">
                <a:solidFill>
                  <a:schemeClr val="dk1"/>
                </a:solidFill>
                <a:latin typeface="Roboto Condensed Light"/>
                <a:ea typeface="Roboto Condensed Light"/>
                <a:cs typeface="Roboto Condensed Light"/>
                <a:sym typeface="Roboto Condensed Light"/>
              </a:rPr>
              <a:t>nam</a:t>
            </a:r>
            <a:r>
              <a:rPr lang="en-US" sz="1800" dirty="0">
                <a:solidFill>
                  <a:schemeClr val="dk1"/>
                </a:solidFill>
                <a:latin typeface="Roboto Condensed Light"/>
                <a:ea typeface="Roboto Condensed Light"/>
                <a:cs typeface="Roboto Condensed Light"/>
                <a:sym typeface="Roboto Condensed Light"/>
              </a:rPr>
              <a:t> </a:t>
            </a:r>
            <a:r>
              <a:rPr lang="en-US" sz="1800" dirty="0" err="1">
                <a:solidFill>
                  <a:schemeClr val="dk1"/>
                </a:solidFill>
                <a:latin typeface="Roboto Condensed Light"/>
                <a:ea typeface="Roboto Condensed Light"/>
                <a:cs typeface="Roboto Condensed Light"/>
                <a:sym typeface="Roboto Condensed Light"/>
              </a:rPr>
              <a:t>và</a:t>
            </a:r>
            <a:r>
              <a:rPr lang="en-US" sz="1800" dirty="0">
                <a:solidFill>
                  <a:schemeClr val="dk1"/>
                </a:solidFill>
                <a:latin typeface="Roboto Condensed Light"/>
                <a:ea typeface="Roboto Condensed Light"/>
                <a:cs typeface="Roboto Condensed Light"/>
                <a:sym typeface="Roboto Condensed Light"/>
              </a:rPr>
              <a:t> </a:t>
            </a:r>
            <a:r>
              <a:rPr lang="en-US" sz="1800" dirty="0" err="1">
                <a:solidFill>
                  <a:schemeClr val="dk1"/>
                </a:solidFill>
                <a:latin typeface="Roboto Condensed Light"/>
                <a:ea typeface="Roboto Condensed Light"/>
                <a:cs typeface="Roboto Condensed Light"/>
                <a:sym typeface="Roboto Condensed Light"/>
              </a:rPr>
              <a:t>nữ</a:t>
            </a:r>
            <a:endParaRPr sz="1800" dirty="0">
              <a:solidFill>
                <a:schemeClr val="dk1"/>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800" dirty="0">
              <a:solidFill>
                <a:schemeClr val="dk1"/>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800" dirty="0">
              <a:solidFill>
                <a:schemeClr val="dk1"/>
              </a:solidFill>
              <a:latin typeface="Roboto Condensed Light"/>
              <a:ea typeface="Roboto Condensed Light"/>
              <a:cs typeface="Roboto Condensed Light"/>
              <a:sym typeface="Roboto Condensed Light"/>
            </a:endParaRPr>
          </a:p>
        </p:txBody>
      </p:sp>
      <p:sp>
        <p:nvSpPr>
          <p:cNvPr id="202" name="Google Shape;202;p31"/>
          <p:cNvSpPr txBox="1"/>
          <p:nvPr/>
        </p:nvSpPr>
        <p:spPr>
          <a:xfrm>
            <a:off x="6878536" y="945600"/>
            <a:ext cx="2135100" cy="52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lt1"/>
                </a:solidFill>
                <a:latin typeface="Exo 2"/>
                <a:ea typeface="Exo 2"/>
                <a:cs typeface="Exo 2"/>
                <a:sym typeface="Exo 2"/>
              </a:rPr>
              <a:t>Quản lý sản phẩm</a:t>
            </a:r>
            <a:endParaRPr sz="2000" b="1" dirty="0">
              <a:solidFill>
                <a:schemeClr val="lt1"/>
              </a:solidFill>
              <a:latin typeface="Exo 2"/>
              <a:ea typeface="Exo 2"/>
              <a:cs typeface="Exo 2"/>
              <a:sym typeface="Exo 2"/>
            </a:endParaRPr>
          </a:p>
        </p:txBody>
      </p:sp>
      <p:sp>
        <p:nvSpPr>
          <p:cNvPr id="203" name="Google Shape;203;p31"/>
          <p:cNvSpPr/>
          <p:nvPr/>
        </p:nvSpPr>
        <p:spPr>
          <a:xfrm>
            <a:off x="337075" y="3664353"/>
            <a:ext cx="2218200" cy="1262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txBox="1"/>
          <p:nvPr/>
        </p:nvSpPr>
        <p:spPr>
          <a:xfrm>
            <a:off x="258548" y="3998274"/>
            <a:ext cx="2135100" cy="50038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lt1"/>
                </a:solidFill>
                <a:latin typeface="Exo 2"/>
                <a:ea typeface="Exo 2"/>
                <a:cs typeface="Exo 2"/>
                <a:sym typeface="Exo 2"/>
              </a:rPr>
              <a:t>Tin tức </a:t>
            </a:r>
            <a:endParaRPr sz="2000" b="1" dirty="0">
              <a:solidFill>
                <a:schemeClr val="lt1"/>
              </a:solidFill>
              <a:latin typeface="Exo 2"/>
              <a:ea typeface="Exo 2"/>
              <a:cs typeface="Exo 2"/>
              <a:sym typeface="Exo 2"/>
            </a:endParaRPr>
          </a:p>
        </p:txBody>
      </p:sp>
      <p:sp>
        <p:nvSpPr>
          <p:cNvPr id="205" name="Google Shape;205;p31"/>
          <p:cNvSpPr/>
          <p:nvPr/>
        </p:nvSpPr>
        <p:spPr>
          <a:xfrm>
            <a:off x="140800" y="422153"/>
            <a:ext cx="2218200" cy="1262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txBox="1"/>
          <p:nvPr/>
        </p:nvSpPr>
        <p:spPr>
          <a:xfrm>
            <a:off x="167205" y="842343"/>
            <a:ext cx="2135100" cy="52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2000" b="1" dirty="0">
              <a:solidFill>
                <a:schemeClr val="lt1"/>
              </a:solidFill>
              <a:latin typeface="Exo 2"/>
              <a:ea typeface="Exo 2"/>
              <a:cs typeface="Exo 2"/>
              <a:sym typeface="Exo 2"/>
            </a:endParaRPr>
          </a:p>
          <a:p>
            <a:pPr marL="0" lvl="0" indent="0" algn="ctr" rtl="0">
              <a:spcBef>
                <a:spcPts val="0"/>
              </a:spcBef>
              <a:spcAft>
                <a:spcPts val="0"/>
              </a:spcAft>
              <a:buNone/>
            </a:pPr>
            <a:r>
              <a:rPr lang="en-US" sz="2000" b="1" dirty="0" err="1">
                <a:solidFill>
                  <a:schemeClr val="lt1"/>
                </a:solidFill>
                <a:latin typeface="Exo 2"/>
                <a:ea typeface="Exo 2"/>
                <a:cs typeface="Exo 2"/>
                <a:sym typeface="Exo 2"/>
              </a:rPr>
              <a:t>Người</a:t>
            </a:r>
            <a:r>
              <a:rPr lang="en-US" sz="2000" b="1" dirty="0">
                <a:solidFill>
                  <a:schemeClr val="lt1"/>
                </a:solidFill>
                <a:latin typeface="Exo 2"/>
                <a:ea typeface="Exo 2"/>
                <a:cs typeface="Exo 2"/>
                <a:sym typeface="Exo 2"/>
              </a:rPr>
              <a:t> </a:t>
            </a:r>
            <a:r>
              <a:rPr lang="en-US" sz="2000" b="1" dirty="0" err="1">
                <a:solidFill>
                  <a:schemeClr val="lt1"/>
                </a:solidFill>
                <a:latin typeface="Exo 2"/>
                <a:ea typeface="Exo 2"/>
                <a:cs typeface="Exo 2"/>
                <a:sym typeface="Exo 2"/>
              </a:rPr>
              <a:t>dùng</a:t>
            </a:r>
            <a:r>
              <a:rPr lang="en-US" sz="2000" b="1" dirty="0">
                <a:solidFill>
                  <a:schemeClr val="lt1"/>
                </a:solidFill>
                <a:latin typeface="Exo 2"/>
                <a:ea typeface="Exo 2"/>
                <a:cs typeface="Exo 2"/>
                <a:sym typeface="Exo 2"/>
              </a:rPr>
              <a:t> </a:t>
            </a:r>
            <a:r>
              <a:rPr lang="en-US" sz="2000" b="1" dirty="0" err="1">
                <a:solidFill>
                  <a:schemeClr val="lt1"/>
                </a:solidFill>
                <a:latin typeface="Exo 2"/>
                <a:ea typeface="Exo 2"/>
                <a:cs typeface="Exo 2"/>
                <a:sym typeface="Exo 2"/>
              </a:rPr>
              <a:t>mua</a:t>
            </a:r>
            <a:r>
              <a:rPr lang="en-US" sz="2000" b="1" dirty="0">
                <a:solidFill>
                  <a:schemeClr val="lt1"/>
                </a:solidFill>
                <a:latin typeface="Exo 2"/>
                <a:ea typeface="Exo 2"/>
                <a:cs typeface="Exo 2"/>
                <a:sym typeface="Exo 2"/>
              </a:rPr>
              <a:t> </a:t>
            </a:r>
            <a:r>
              <a:rPr lang="en-US" sz="2000" b="1" dirty="0" err="1">
                <a:solidFill>
                  <a:schemeClr val="lt1"/>
                </a:solidFill>
                <a:latin typeface="Exo 2"/>
                <a:ea typeface="Exo 2"/>
                <a:cs typeface="Exo 2"/>
                <a:sym typeface="Exo 2"/>
              </a:rPr>
              <a:t>hàng</a:t>
            </a:r>
            <a:endParaRPr sz="2000" b="1" dirty="0">
              <a:solidFill>
                <a:schemeClr val="lt1"/>
              </a:solidFill>
              <a:latin typeface="Exo 2"/>
              <a:ea typeface="Exo 2"/>
              <a:cs typeface="Exo 2"/>
              <a:sym typeface="Exo 2"/>
            </a:endParaRPr>
          </a:p>
        </p:txBody>
      </p:sp>
      <p:cxnSp>
        <p:nvCxnSpPr>
          <p:cNvPr id="207" name="Google Shape;207;p31"/>
          <p:cNvCxnSpPr/>
          <p:nvPr/>
        </p:nvCxnSpPr>
        <p:spPr>
          <a:xfrm>
            <a:off x="1380412" y="1712799"/>
            <a:ext cx="862200" cy="7479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08" name="Google Shape;208;p31"/>
          <p:cNvCxnSpPr/>
          <p:nvPr/>
        </p:nvCxnSpPr>
        <p:spPr>
          <a:xfrm flipH="1">
            <a:off x="6921700" y="1890338"/>
            <a:ext cx="950400" cy="790200"/>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Kiến trúc hệ thống</a:t>
            </a:r>
            <a:endParaRPr/>
          </a:p>
        </p:txBody>
      </p:sp>
      <p:sp>
        <p:nvSpPr>
          <p:cNvPr id="214" name="Google Shape;214;p32"/>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15" name="Google Shape;215;p32"/>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Kiến trúc tổng quan</a:t>
            </a:r>
            <a:endParaRPr dirty="0"/>
          </a:p>
        </p:txBody>
      </p:sp>
      <p:sp>
        <p:nvSpPr>
          <p:cNvPr id="233" name="Google Shape;233;p34"/>
          <p:cNvSpPr txBox="1"/>
          <p:nvPr/>
        </p:nvSpPr>
        <p:spPr>
          <a:xfrm>
            <a:off x="768575" y="1537150"/>
            <a:ext cx="1049400"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Condensed Light"/>
                <a:ea typeface="Roboto Condensed Light"/>
                <a:cs typeface="Roboto Condensed Light"/>
                <a:sym typeface="Roboto Condensed Light"/>
              </a:rPr>
              <a:t>Client</a:t>
            </a:r>
            <a:endParaRPr sz="1800">
              <a:latin typeface="Roboto Condensed Light"/>
              <a:ea typeface="Roboto Condensed Light"/>
              <a:cs typeface="Roboto Condensed Light"/>
              <a:sym typeface="Roboto Condensed Light"/>
            </a:endParaRPr>
          </a:p>
        </p:txBody>
      </p:sp>
      <p:sp>
        <p:nvSpPr>
          <p:cNvPr id="234" name="Google Shape;234;p34"/>
          <p:cNvSpPr/>
          <p:nvPr/>
        </p:nvSpPr>
        <p:spPr>
          <a:xfrm>
            <a:off x="3074273" y="1286125"/>
            <a:ext cx="5527800" cy="3504525"/>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4"/>
          <p:cNvSpPr txBox="1"/>
          <p:nvPr/>
        </p:nvSpPr>
        <p:spPr>
          <a:xfrm>
            <a:off x="3522600" y="1537150"/>
            <a:ext cx="1049400"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Routers</a:t>
            </a:r>
            <a:endParaRPr sz="1800" dirty="0">
              <a:latin typeface="Roboto Condensed Light"/>
              <a:ea typeface="Roboto Condensed Light"/>
              <a:cs typeface="Roboto Condensed Light"/>
              <a:sym typeface="Roboto Condensed Light"/>
            </a:endParaRPr>
          </a:p>
        </p:txBody>
      </p:sp>
      <p:sp>
        <p:nvSpPr>
          <p:cNvPr id="236" name="Google Shape;236;p34"/>
          <p:cNvSpPr txBox="1"/>
          <p:nvPr/>
        </p:nvSpPr>
        <p:spPr>
          <a:xfrm>
            <a:off x="5038075" y="1537150"/>
            <a:ext cx="1600200"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Middlewares</a:t>
            </a:r>
            <a:endParaRPr sz="1800" dirty="0">
              <a:latin typeface="Roboto Condensed Light"/>
              <a:ea typeface="Roboto Condensed Light"/>
              <a:cs typeface="Roboto Condensed Light"/>
              <a:sym typeface="Roboto Condensed Light"/>
            </a:endParaRPr>
          </a:p>
        </p:txBody>
      </p:sp>
      <p:sp>
        <p:nvSpPr>
          <p:cNvPr id="237" name="Google Shape;237;p34"/>
          <p:cNvSpPr txBox="1"/>
          <p:nvPr/>
        </p:nvSpPr>
        <p:spPr>
          <a:xfrm>
            <a:off x="3305171" y="2850287"/>
            <a:ext cx="1484258"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View-Models</a:t>
            </a:r>
            <a:endParaRPr sz="1800" dirty="0">
              <a:latin typeface="Roboto Condensed Light"/>
              <a:ea typeface="Roboto Condensed Light"/>
              <a:cs typeface="Roboto Condensed Light"/>
              <a:sym typeface="Roboto Condensed Light"/>
            </a:endParaRPr>
          </a:p>
        </p:txBody>
      </p:sp>
      <p:sp>
        <p:nvSpPr>
          <p:cNvPr id="238" name="Google Shape;238;p34"/>
          <p:cNvSpPr txBox="1"/>
          <p:nvPr/>
        </p:nvSpPr>
        <p:spPr>
          <a:xfrm>
            <a:off x="5310356" y="2851811"/>
            <a:ext cx="1055635"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Services</a:t>
            </a:r>
            <a:endParaRPr sz="1800" dirty="0">
              <a:latin typeface="Roboto Condensed Light"/>
              <a:ea typeface="Roboto Condensed Light"/>
              <a:cs typeface="Roboto Condensed Light"/>
              <a:sym typeface="Roboto Condensed Light"/>
            </a:endParaRPr>
          </a:p>
        </p:txBody>
      </p:sp>
      <p:cxnSp>
        <p:nvCxnSpPr>
          <p:cNvPr id="240" name="Google Shape;240;p34"/>
          <p:cNvCxnSpPr>
            <a:cxnSpLocks/>
            <a:stCxn id="233" idx="3"/>
            <a:endCxn id="235" idx="1"/>
          </p:cNvCxnSpPr>
          <p:nvPr/>
        </p:nvCxnSpPr>
        <p:spPr>
          <a:xfrm>
            <a:off x="1817975" y="1736650"/>
            <a:ext cx="1704625" cy="0"/>
          </a:xfrm>
          <a:prstGeom prst="straightConnector1">
            <a:avLst/>
          </a:prstGeom>
          <a:noFill/>
          <a:ln w="9525" cap="flat" cmpd="sng">
            <a:solidFill>
              <a:schemeClr val="dk2"/>
            </a:solidFill>
            <a:prstDash val="solid"/>
            <a:round/>
            <a:headEnd type="none" w="med" len="med"/>
            <a:tailEnd type="triangle" w="med" len="med"/>
          </a:ln>
        </p:spPr>
      </p:cxnSp>
      <p:cxnSp>
        <p:nvCxnSpPr>
          <p:cNvPr id="242" name="Google Shape;242;p34"/>
          <p:cNvCxnSpPr>
            <a:cxnSpLocks/>
            <a:stCxn id="235" idx="3"/>
            <a:endCxn id="236" idx="1"/>
          </p:cNvCxnSpPr>
          <p:nvPr/>
        </p:nvCxnSpPr>
        <p:spPr>
          <a:xfrm>
            <a:off x="4572000" y="1736650"/>
            <a:ext cx="466075" cy="0"/>
          </a:xfrm>
          <a:prstGeom prst="straightConnector1">
            <a:avLst/>
          </a:prstGeom>
          <a:noFill/>
          <a:ln w="9525" cap="flat" cmpd="sng">
            <a:solidFill>
              <a:schemeClr val="dk2"/>
            </a:solidFill>
            <a:prstDash val="solid"/>
            <a:round/>
            <a:headEnd type="none" w="med" len="med"/>
            <a:tailEnd type="triangle" w="med" len="med"/>
          </a:ln>
        </p:spPr>
      </p:cxnSp>
      <p:cxnSp>
        <p:nvCxnSpPr>
          <p:cNvPr id="244" name="Google Shape;244;p34"/>
          <p:cNvCxnSpPr>
            <a:cxnSpLocks/>
            <a:stCxn id="238" idx="1"/>
            <a:endCxn id="237" idx="3"/>
          </p:cNvCxnSpPr>
          <p:nvPr/>
        </p:nvCxnSpPr>
        <p:spPr>
          <a:xfrm flipH="1" flipV="1">
            <a:off x="4789429" y="3049787"/>
            <a:ext cx="520927" cy="1524"/>
          </a:xfrm>
          <a:prstGeom prst="straightConnector1">
            <a:avLst/>
          </a:prstGeom>
          <a:noFill/>
          <a:ln w="9525" cap="flat" cmpd="sng">
            <a:solidFill>
              <a:schemeClr val="dk2"/>
            </a:solidFill>
            <a:prstDash val="solid"/>
            <a:round/>
            <a:headEnd type="none" w="med" len="med"/>
            <a:tailEnd type="triangle" w="med" len="med"/>
          </a:ln>
        </p:spPr>
      </p:cxnSp>
      <p:cxnSp>
        <p:nvCxnSpPr>
          <p:cNvPr id="39" name="Google Shape;243;p34">
            <a:extLst>
              <a:ext uri="{FF2B5EF4-FFF2-40B4-BE49-F238E27FC236}">
                <a16:creationId xmlns:a16="http://schemas.microsoft.com/office/drawing/2014/main" id="{4564A8A2-FD92-4778-8C85-14B4C9BA2EA9}"/>
              </a:ext>
            </a:extLst>
          </p:cNvPr>
          <p:cNvCxnSpPr>
            <a:cxnSpLocks/>
            <a:stCxn id="50" idx="2"/>
            <a:endCxn id="238" idx="3"/>
          </p:cNvCxnSpPr>
          <p:nvPr/>
        </p:nvCxnSpPr>
        <p:spPr>
          <a:xfrm rot="5400000">
            <a:off x="6435503" y="1866638"/>
            <a:ext cx="1115161" cy="1254184"/>
          </a:xfrm>
          <a:prstGeom prst="bentConnector2">
            <a:avLst/>
          </a:prstGeom>
          <a:noFill/>
          <a:ln w="9525" cap="flat" cmpd="sng">
            <a:solidFill>
              <a:schemeClr val="dk2"/>
            </a:solidFill>
            <a:prstDash val="solid"/>
            <a:round/>
            <a:headEnd type="none" w="med" len="med"/>
            <a:tailEnd type="triangle" w="med" len="med"/>
          </a:ln>
        </p:spPr>
      </p:cxnSp>
      <p:sp>
        <p:nvSpPr>
          <p:cNvPr id="50" name="Google Shape;236;p34">
            <a:extLst>
              <a:ext uri="{FF2B5EF4-FFF2-40B4-BE49-F238E27FC236}">
                <a16:creationId xmlns:a16="http://schemas.microsoft.com/office/drawing/2014/main" id="{E9211610-2207-48E1-BE7B-18E970C28F2E}"/>
              </a:ext>
            </a:extLst>
          </p:cNvPr>
          <p:cNvSpPr txBox="1"/>
          <p:nvPr/>
        </p:nvSpPr>
        <p:spPr>
          <a:xfrm>
            <a:off x="6958339" y="1537150"/>
            <a:ext cx="1323671"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Controllers</a:t>
            </a:r>
            <a:endParaRPr sz="1800" dirty="0">
              <a:latin typeface="Roboto Condensed Light"/>
              <a:ea typeface="Roboto Condensed Light"/>
              <a:cs typeface="Roboto Condensed Light"/>
              <a:sym typeface="Roboto Condensed Light"/>
            </a:endParaRPr>
          </a:p>
        </p:txBody>
      </p:sp>
      <p:cxnSp>
        <p:nvCxnSpPr>
          <p:cNvPr id="51" name="Google Shape;243;p34">
            <a:extLst>
              <a:ext uri="{FF2B5EF4-FFF2-40B4-BE49-F238E27FC236}">
                <a16:creationId xmlns:a16="http://schemas.microsoft.com/office/drawing/2014/main" id="{F3A79FE9-5ED5-4030-9B64-C6113DBCD955}"/>
              </a:ext>
            </a:extLst>
          </p:cNvPr>
          <p:cNvCxnSpPr>
            <a:cxnSpLocks/>
            <a:stCxn id="236" idx="3"/>
            <a:endCxn id="50" idx="1"/>
          </p:cNvCxnSpPr>
          <p:nvPr/>
        </p:nvCxnSpPr>
        <p:spPr>
          <a:xfrm>
            <a:off x="6638275" y="1736650"/>
            <a:ext cx="320064" cy="0"/>
          </a:xfrm>
          <a:prstGeom prst="straightConnector1">
            <a:avLst/>
          </a:prstGeom>
          <a:noFill/>
          <a:ln w="9525" cap="flat" cmpd="sng">
            <a:solidFill>
              <a:schemeClr val="dk2"/>
            </a:solidFill>
            <a:prstDash val="solid"/>
            <a:round/>
            <a:headEnd type="none" w="med" len="med"/>
            <a:tailEnd type="triangle" w="med" len="med"/>
          </a:ln>
        </p:spPr>
      </p:cxnSp>
      <p:cxnSp>
        <p:nvCxnSpPr>
          <p:cNvPr id="121" name="Google Shape;244;p34">
            <a:extLst>
              <a:ext uri="{FF2B5EF4-FFF2-40B4-BE49-F238E27FC236}">
                <a16:creationId xmlns:a16="http://schemas.microsoft.com/office/drawing/2014/main" id="{01AAA8BB-3410-4088-ACE1-686B248031C5}"/>
              </a:ext>
            </a:extLst>
          </p:cNvPr>
          <p:cNvCxnSpPr>
            <a:cxnSpLocks/>
            <a:stCxn id="236" idx="2"/>
            <a:endCxn id="238" idx="0"/>
          </p:cNvCxnSpPr>
          <p:nvPr/>
        </p:nvCxnSpPr>
        <p:spPr>
          <a:xfrm flipH="1">
            <a:off x="5838174" y="1936150"/>
            <a:ext cx="1" cy="915661"/>
          </a:xfrm>
          <a:prstGeom prst="straightConnector1">
            <a:avLst/>
          </a:prstGeom>
          <a:noFill/>
          <a:ln w="9525" cap="flat" cmpd="sng">
            <a:solidFill>
              <a:schemeClr val="dk2"/>
            </a:solidFill>
            <a:prstDash val="solid"/>
            <a:round/>
            <a:headEnd type="none" w="med" len="med"/>
            <a:tailEnd type="triangle" w="med" len="med"/>
          </a:ln>
        </p:spPr>
      </p:cxnSp>
      <p:sp>
        <p:nvSpPr>
          <p:cNvPr id="127" name="Google Shape;237;p34">
            <a:extLst>
              <a:ext uri="{FF2B5EF4-FFF2-40B4-BE49-F238E27FC236}">
                <a16:creationId xmlns:a16="http://schemas.microsoft.com/office/drawing/2014/main" id="{AE947AB8-B46D-4153-893F-83A44F85ED26}"/>
              </a:ext>
            </a:extLst>
          </p:cNvPr>
          <p:cNvSpPr txBox="1"/>
          <p:nvPr/>
        </p:nvSpPr>
        <p:spPr>
          <a:xfrm>
            <a:off x="5096045" y="4154937"/>
            <a:ext cx="1484258"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Views</a:t>
            </a:r>
            <a:endParaRPr sz="1800" dirty="0">
              <a:latin typeface="Roboto Condensed Light"/>
              <a:ea typeface="Roboto Condensed Light"/>
              <a:cs typeface="Roboto Condensed Light"/>
              <a:sym typeface="Roboto Condensed Light"/>
            </a:endParaRPr>
          </a:p>
        </p:txBody>
      </p:sp>
      <p:cxnSp>
        <p:nvCxnSpPr>
          <p:cNvPr id="128" name="Google Shape;244;p34">
            <a:extLst>
              <a:ext uri="{FF2B5EF4-FFF2-40B4-BE49-F238E27FC236}">
                <a16:creationId xmlns:a16="http://schemas.microsoft.com/office/drawing/2014/main" id="{4A294EC0-0B11-4BC5-802A-F948A39FFD1A}"/>
              </a:ext>
            </a:extLst>
          </p:cNvPr>
          <p:cNvCxnSpPr>
            <a:cxnSpLocks/>
            <a:stCxn id="238" idx="2"/>
            <a:endCxn id="127" idx="0"/>
          </p:cNvCxnSpPr>
          <p:nvPr/>
        </p:nvCxnSpPr>
        <p:spPr>
          <a:xfrm>
            <a:off x="5838174" y="3250811"/>
            <a:ext cx="0" cy="904126"/>
          </a:xfrm>
          <a:prstGeom prst="straightConnector1">
            <a:avLst/>
          </a:prstGeom>
          <a:noFill/>
          <a:ln w="9525" cap="flat" cmpd="sng">
            <a:solidFill>
              <a:schemeClr val="dk2"/>
            </a:solidFill>
            <a:prstDash val="solid"/>
            <a:round/>
            <a:headEnd type="none" w="med" len="med"/>
            <a:tailEnd type="triangle" w="med" len="med"/>
          </a:ln>
        </p:spPr>
      </p:cxnSp>
      <p:cxnSp>
        <p:nvCxnSpPr>
          <p:cNvPr id="150" name="Google Shape;244;p34">
            <a:extLst>
              <a:ext uri="{FF2B5EF4-FFF2-40B4-BE49-F238E27FC236}">
                <a16:creationId xmlns:a16="http://schemas.microsoft.com/office/drawing/2014/main" id="{C130DE1B-5DCD-4F99-B7E4-060E6E9C004E}"/>
              </a:ext>
            </a:extLst>
          </p:cNvPr>
          <p:cNvCxnSpPr>
            <a:cxnSpLocks/>
            <a:stCxn id="127" idx="1"/>
            <a:endCxn id="233" idx="2"/>
          </p:cNvCxnSpPr>
          <p:nvPr/>
        </p:nvCxnSpPr>
        <p:spPr>
          <a:xfrm rot="10800000">
            <a:off x="1293275" y="1936151"/>
            <a:ext cx="3802770" cy="2418287"/>
          </a:xfrm>
          <a:prstGeom prst="bentConnector2">
            <a:avLst/>
          </a:prstGeom>
          <a:noFill/>
          <a:ln w="9525" cap="flat" cmpd="sng">
            <a:solidFill>
              <a:schemeClr val="dk2"/>
            </a:solidFill>
            <a:prstDash val="solid"/>
            <a:round/>
            <a:headEnd type="none" w="med" len="med"/>
            <a:tailEnd type="triangle" w="med" len="med"/>
          </a:ln>
        </p:spPr>
      </p:cxnSp>
      <p:cxnSp>
        <p:nvCxnSpPr>
          <p:cNvPr id="20" name="Google Shape;244;p34">
            <a:extLst>
              <a:ext uri="{FF2B5EF4-FFF2-40B4-BE49-F238E27FC236}">
                <a16:creationId xmlns:a16="http://schemas.microsoft.com/office/drawing/2014/main" id="{BF7739C4-AAC5-4851-BA86-E8E4607640C3}"/>
              </a:ext>
            </a:extLst>
          </p:cNvPr>
          <p:cNvCxnSpPr>
            <a:cxnSpLocks/>
            <a:stCxn id="237" idx="2"/>
            <a:endCxn id="127" idx="0"/>
          </p:cNvCxnSpPr>
          <p:nvPr/>
        </p:nvCxnSpPr>
        <p:spPr>
          <a:xfrm>
            <a:off x="4047300" y="3249287"/>
            <a:ext cx="1790874" cy="90565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298</TotalTime>
  <Words>481</Words>
  <Application>Microsoft Office PowerPoint</Application>
  <PresentationFormat>On-screen Show (16:9)</PresentationFormat>
  <Paragraphs>119</Paragraphs>
  <Slides>22</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Arial</vt:lpstr>
      <vt:lpstr>Roboto Condensed</vt:lpstr>
      <vt:lpstr>Squada One</vt:lpstr>
      <vt:lpstr>Exo 2</vt:lpstr>
      <vt:lpstr>Roboto Condensed Light</vt:lpstr>
      <vt:lpstr>Fira Sans Extra Condensed Medium</vt:lpstr>
      <vt:lpstr>Tech Newsletter by Slidesgo</vt:lpstr>
      <vt:lpstr>PowerPoint Presentation</vt:lpstr>
      <vt:lpstr>UNISEX STORE</vt:lpstr>
      <vt:lpstr>WELCOME TO TEAM DEEP WEB</vt:lpstr>
      <vt:lpstr>Nội dung</vt:lpstr>
      <vt:lpstr>Đặt vấn đề</vt:lpstr>
      <vt:lpstr>UNISEX STORE</vt:lpstr>
      <vt:lpstr>PowerPoint Presentation</vt:lpstr>
      <vt:lpstr>Kiến trúc hệ thống</vt:lpstr>
      <vt:lpstr>Kiến trúc tổng quan</vt:lpstr>
      <vt:lpstr>Môi trường/Thư viện</vt:lpstr>
      <vt:lpstr>Docker</vt:lpstr>
      <vt:lpstr>PowerPoint Presentation</vt:lpstr>
      <vt:lpstr>PowerPoint Presentation</vt:lpstr>
      <vt:lpstr>PowerPoint Presentation</vt:lpstr>
      <vt:lpstr>PowerPoint Presentation</vt:lpstr>
      <vt:lpstr>Chức năng</vt:lpstr>
      <vt:lpstr>Các tác nhân</vt:lpstr>
      <vt:lpstr>Chức năng</vt:lpstr>
      <vt:lpstr>Chức năng</vt:lpstr>
      <vt:lpstr>4. DEMO</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DEEP WEB</dc:title>
  <dc:creator>Tô Nông</dc:creator>
  <cp:lastModifiedBy>tumnguyen102@gmail.com</cp:lastModifiedBy>
  <cp:revision>127</cp:revision>
  <dcterms:modified xsi:type="dcterms:W3CDTF">2021-04-06T03:37:05Z</dcterms:modified>
</cp:coreProperties>
</file>